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1"/>
  </p:sldMasterIdLst>
  <p:sldIdLst>
    <p:sldId id="256" r:id="rId2"/>
    <p:sldId id="264" r:id="rId3"/>
    <p:sldId id="257" r:id="rId4"/>
    <p:sldId id="261" r:id="rId5"/>
    <p:sldId id="258" r:id="rId6"/>
    <p:sldId id="262" r:id="rId7"/>
    <p:sldId id="267" r:id="rId8"/>
    <p:sldId id="260" r:id="rId9"/>
    <p:sldId id="269" r:id="rId10"/>
    <p:sldId id="263" r:id="rId11"/>
    <p:sldId id="268" r:id="rId12"/>
    <p:sldId id="266" r:id="rId13"/>
    <p:sldId id="265" r:id="rId14"/>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pl-PL"/>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pl-PL"/>
          </a:p>
        </p:txBody>
      </p:sp>
      <p:sp>
        <p:nvSpPr>
          <p:cNvPr id="4" name="Дата 3"/>
          <p:cNvSpPr>
            <a:spLocks noGrp="1"/>
          </p:cNvSpPr>
          <p:nvPr>
            <p:ph type="dt" sz="half" idx="10"/>
          </p:nvPr>
        </p:nvSpPr>
        <p:spPr/>
        <p:txBody>
          <a:bodyPr/>
          <a:lstStyle/>
          <a:p>
            <a:fld id="{9EE5CA03-ABDC-45C1-AA55-500DE64B99E8}" type="datetimeFigureOut">
              <a:rPr lang="pl-PL" smtClean="0"/>
              <a:t>27.02.2023</a:t>
            </a:fld>
            <a:endParaRPr lang="pl-PL"/>
          </a:p>
        </p:txBody>
      </p:sp>
      <p:sp>
        <p:nvSpPr>
          <p:cNvPr id="5" name="Нижний колонтитул 4"/>
          <p:cNvSpPr>
            <a:spLocks noGrp="1"/>
          </p:cNvSpPr>
          <p:nvPr>
            <p:ph type="ftr" sz="quarter" idx="11"/>
          </p:nvPr>
        </p:nvSpPr>
        <p:spPr/>
        <p:txBody>
          <a:bodyPr/>
          <a:lstStyle/>
          <a:p>
            <a:endParaRPr lang="pl-PL"/>
          </a:p>
        </p:txBody>
      </p:sp>
      <p:sp>
        <p:nvSpPr>
          <p:cNvPr id="6" name="Номер слайда 5"/>
          <p:cNvSpPr>
            <a:spLocks noGrp="1"/>
          </p:cNvSpPr>
          <p:nvPr>
            <p:ph type="sldNum" sz="quarter" idx="12"/>
          </p:nvPr>
        </p:nvSpPr>
        <p:spPr/>
        <p:txBody>
          <a:bodyPr/>
          <a:lstStyle/>
          <a:p>
            <a:fld id="{3B101AEA-404C-489C-BBA4-D764342B77EB}" type="slidenum">
              <a:rPr lang="pl-PL" smtClean="0"/>
              <a:t>‹#›</a:t>
            </a:fld>
            <a:endParaRPr lang="pl-PL"/>
          </a:p>
        </p:txBody>
      </p:sp>
    </p:spTree>
    <p:extLst>
      <p:ext uri="{BB962C8B-B14F-4D97-AF65-F5344CB8AC3E}">
        <p14:creationId xmlns:p14="http://schemas.microsoft.com/office/powerpoint/2010/main" val="2577204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pl-PL"/>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pl-PL"/>
          </a:p>
        </p:txBody>
      </p:sp>
      <p:sp>
        <p:nvSpPr>
          <p:cNvPr id="4" name="Дата 3"/>
          <p:cNvSpPr>
            <a:spLocks noGrp="1"/>
          </p:cNvSpPr>
          <p:nvPr>
            <p:ph type="dt" sz="half" idx="10"/>
          </p:nvPr>
        </p:nvSpPr>
        <p:spPr/>
        <p:txBody>
          <a:bodyPr/>
          <a:lstStyle/>
          <a:p>
            <a:fld id="{9EE5CA03-ABDC-45C1-AA55-500DE64B99E8}" type="datetimeFigureOut">
              <a:rPr lang="pl-PL" smtClean="0"/>
              <a:t>27.02.2023</a:t>
            </a:fld>
            <a:endParaRPr lang="pl-PL"/>
          </a:p>
        </p:txBody>
      </p:sp>
      <p:sp>
        <p:nvSpPr>
          <p:cNvPr id="5" name="Нижний колонтитул 4"/>
          <p:cNvSpPr>
            <a:spLocks noGrp="1"/>
          </p:cNvSpPr>
          <p:nvPr>
            <p:ph type="ftr" sz="quarter" idx="11"/>
          </p:nvPr>
        </p:nvSpPr>
        <p:spPr/>
        <p:txBody>
          <a:bodyPr/>
          <a:lstStyle/>
          <a:p>
            <a:endParaRPr lang="pl-PL"/>
          </a:p>
        </p:txBody>
      </p:sp>
      <p:sp>
        <p:nvSpPr>
          <p:cNvPr id="6" name="Номер слайда 5"/>
          <p:cNvSpPr>
            <a:spLocks noGrp="1"/>
          </p:cNvSpPr>
          <p:nvPr>
            <p:ph type="sldNum" sz="quarter" idx="12"/>
          </p:nvPr>
        </p:nvSpPr>
        <p:spPr/>
        <p:txBody>
          <a:bodyPr/>
          <a:lstStyle/>
          <a:p>
            <a:fld id="{3B101AEA-404C-489C-BBA4-D764342B77EB}" type="slidenum">
              <a:rPr lang="pl-PL" smtClean="0"/>
              <a:t>‹#›</a:t>
            </a:fld>
            <a:endParaRPr lang="pl-PL"/>
          </a:p>
        </p:txBody>
      </p:sp>
    </p:spTree>
    <p:extLst>
      <p:ext uri="{BB962C8B-B14F-4D97-AF65-F5344CB8AC3E}">
        <p14:creationId xmlns:p14="http://schemas.microsoft.com/office/powerpoint/2010/main" val="3807088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pl-PL"/>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pl-PL"/>
          </a:p>
        </p:txBody>
      </p:sp>
      <p:sp>
        <p:nvSpPr>
          <p:cNvPr id="4" name="Дата 3"/>
          <p:cNvSpPr>
            <a:spLocks noGrp="1"/>
          </p:cNvSpPr>
          <p:nvPr>
            <p:ph type="dt" sz="half" idx="10"/>
          </p:nvPr>
        </p:nvSpPr>
        <p:spPr/>
        <p:txBody>
          <a:bodyPr/>
          <a:lstStyle/>
          <a:p>
            <a:fld id="{9EE5CA03-ABDC-45C1-AA55-500DE64B99E8}" type="datetimeFigureOut">
              <a:rPr lang="pl-PL" smtClean="0"/>
              <a:t>27.02.2023</a:t>
            </a:fld>
            <a:endParaRPr lang="pl-PL"/>
          </a:p>
        </p:txBody>
      </p:sp>
      <p:sp>
        <p:nvSpPr>
          <p:cNvPr id="5" name="Нижний колонтитул 4"/>
          <p:cNvSpPr>
            <a:spLocks noGrp="1"/>
          </p:cNvSpPr>
          <p:nvPr>
            <p:ph type="ftr" sz="quarter" idx="11"/>
          </p:nvPr>
        </p:nvSpPr>
        <p:spPr/>
        <p:txBody>
          <a:bodyPr/>
          <a:lstStyle/>
          <a:p>
            <a:endParaRPr lang="pl-PL"/>
          </a:p>
        </p:txBody>
      </p:sp>
      <p:sp>
        <p:nvSpPr>
          <p:cNvPr id="6" name="Номер слайда 5"/>
          <p:cNvSpPr>
            <a:spLocks noGrp="1"/>
          </p:cNvSpPr>
          <p:nvPr>
            <p:ph type="sldNum" sz="quarter" idx="12"/>
          </p:nvPr>
        </p:nvSpPr>
        <p:spPr/>
        <p:txBody>
          <a:bodyPr/>
          <a:lstStyle/>
          <a:p>
            <a:fld id="{3B101AEA-404C-489C-BBA4-D764342B77EB}" type="slidenum">
              <a:rPr lang="pl-PL" smtClean="0"/>
              <a:t>‹#›</a:t>
            </a:fld>
            <a:endParaRPr lang="pl-PL"/>
          </a:p>
        </p:txBody>
      </p:sp>
    </p:spTree>
    <p:extLst>
      <p:ext uri="{BB962C8B-B14F-4D97-AF65-F5344CB8AC3E}">
        <p14:creationId xmlns:p14="http://schemas.microsoft.com/office/powerpoint/2010/main" val="3750658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pl-PL"/>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pl-PL"/>
          </a:p>
        </p:txBody>
      </p:sp>
      <p:sp>
        <p:nvSpPr>
          <p:cNvPr id="4" name="Дата 3"/>
          <p:cNvSpPr>
            <a:spLocks noGrp="1"/>
          </p:cNvSpPr>
          <p:nvPr>
            <p:ph type="dt" sz="half" idx="10"/>
          </p:nvPr>
        </p:nvSpPr>
        <p:spPr/>
        <p:txBody>
          <a:bodyPr/>
          <a:lstStyle/>
          <a:p>
            <a:fld id="{9EE5CA03-ABDC-45C1-AA55-500DE64B99E8}" type="datetimeFigureOut">
              <a:rPr lang="pl-PL" smtClean="0"/>
              <a:t>27.02.2023</a:t>
            </a:fld>
            <a:endParaRPr lang="pl-PL"/>
          </a:p>
        </p:txBody>
      </p:sp>
      <p:sp>
        <p:nvSpPr>
          <p:cNvPr id="5" name="Нижний колонтитул 4"/>
          <p:cNvSpPr>
            <a:spLocks noGrp="1"/>
          </p:cNvSpPr>
          <p:nvPr>
            <p:ph type="ftr" sz="quarter" idx="11"/>
          </p:nvPr>
        </p:nvSpPr>
        <p:spPr/>
        <p:txBody>
          <a:bodyPr/>
          <a:lstStyle/>
          <a:p>
            <a:endParaRPr lang="pl-PL"/>
          </a:p>
        </p:txBody>
      </p:sp>
      <p:sp>
        <p:nvSpPr>
          <p:cNvPr id="6" name="Номер слайда 5"/>
          <p:cNvSpPr>
            <a:spLocks noGrp="1"/>
          </p:cNvSpPr>
          <p:nvPr>
            <p:ph type="sldNum" sz="quarter" idx="12"/>
          </p:nvPr>
        </p:nvSpPr>
        <p:spPr/>
        <p:txBody>
          <a:bodyPr/>
          <a:lstStyle/>
          <a:p>
            <a:fld id="{3B101AEA-404C-489C-BBA4-D764342B77EB}" type="slidenum">
              <a:rPr lang="pl-PL" smtClean="0"/>
              <a:t>‹#›</a:t>
            </a:fld>
            <a:endParaRPr lang="pl-PL"/>
          </a:p>
        </p:txBody>
      </p:sp>
    </p:spTree>
    <p:extLst>
      <p:ext uri="{BB962C8B-B14F-4D97-AF65-F5344CB8AC3E}">
        <p14:creationId xmlns:p14="http://schemas.microsoft.com/office/powerpoint/2010/main" val="3903734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pl-PL"/>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EE5CA03-ABDC-45C1-AA55-500DE64B99E8}" type="datetimeFigureOut">
              <a:rPr lang="pl-PL" smtClean="0"/>
              <a:t>27.02.2023</a:t>
            </a:fld>
            <a:endParaRPr lang="pl-PL"/>
          </a:p>
        </p:txBody>
      </p:sp>
      <p:sp>
        <p:nvSpPr>
          <p:cNvPr id="5" name="Нижний колонтитул 4"/>
          <p:cNvSpPr>
            <a:spLocks noGrp="1"/>
          </p:cNvSpPr>
          <p:nvPr>
            <p:ph type="ftr" sz="quarter" idx="11"/>
          </p:nvPr>
        </p:nvSpPr>
        <p:spPr/>
        <p:txBody>
          <a:bodyPr/>
          <a:lstStyle/>
          <a:p>
            <a:endParaRPr lang="pl-PL"/>
          </a:p>
        </p:txBody>
      </p:sp>
      <p:sp>
        <p:nvSpPr>
          <p:cNvPr id="6" name="Номер слайда 5"/>
          <p:cNvSpPr>
            <a:spLocks noGrp="1"/>
          </p:cNvSpPr>
          <p:nvPr>
            <p:ph type="sldNum" sz="quarter" idx="12"/>
          </p:nvPr>
        </p:nvSpPr>
        <p:spPr/>
        <p:txBody>
          <a:bodyPr/>
          <a:lstStyle/>
          <a:p>
            <a:fld id="{3B101AEA-404C-489C-BBA4-D764342B77EB}" type="slidenum">
              <a:rPr lang="pl-PL" smtClean="0"/>
              <a:t>‹#›</a:t>
            </a:fld>
            <a:endParaRPr lang="pl-PL"/>
          </a:p>
        </p:txBody>
      </p:sp>
    </p:spTree>
    <p:extLst>
      <p:ext uri="{BB962C8B-B14F-4D97-AF65-F5344CB8AC3E}">
        <p14:creationId xmlns:p14="http://schemas.microsoft.com/office/powerpoint/2010/main" val="945102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pl-PL"/>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pl-PL"/>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pl-PL"/>
          </a:p>
        </p:txBody>
      </p:sp>
      <p:sp>
        <p:nvSpPr>
          <p:cNvPr id="5" name="Дата 4"/>
          <p:cNvSpPr>
            <a:spLocks noGrp="1"/>
          </p:cNvSpPr>
          <p:nvPr>
            <p:ph type="dt" sz="half" idx="10"/>
          </p:nvPr>
        </p:nvSpPr>
        <p:spPr/>
        <p:txBody>
          <a:bodyPr/>
          <a:lstStyle/>
          <a:p>
            <a:fld id="{9EE5CA03-ABDC-45C1-AA55-500DE64B99E8}" type="datetimeFigureOut">
              <a:rPr lang="pl-PL" smtClean="0"/>
              <a:t>27.02.2023</a:t>
            </a:fld>
            <a:endParaRPr lang="pl-PL"/>
          </a:p>
        </p:txBody>
      </p:sp>
      <p:sp>
        <p:nvSpPr>
          <p:cNvPr id="6" name="Нижний колонтитул 5"/>
          <p:cNvSpPr>
            <a:spLocks noGrp="1"/>
          </p:cNvSpPr>
          <p:nvPr>
            <p:ph type="ftr" sz="quarter" idx="11"/>
          </p:nvPr>
        </p:nvSpPr>
        <p:spPr/>
        <p:txBody>
          <a:bodyPr/>
          <a:lstStyle/>
          <a:p>
            <a:endParaRPr lang="pl-PL"/>
          </a:p>
        </p:txBody>
      </p:sp>
      <p:sp>
        <p:nvSpPr>
          <p:cNvPr id="7" name="Номер слайда 6"/>
          <p:cNvSpPr>
            <a:spLocks noGrp="1"/>
          </p:cNvSpPr>
          <p:nvPr>
            <p:ph type="sldNum" sz="quarter" idx="12"/>
          </p:nvPr>
        </p:nvSpPr>
        <p:spPr/>
        <p:txBody>
          <a:bodyPr/>
          <a:lstStyle/>
          <a:p>
            <a:fld id="{3B101AEA-404C-489C-BBA4-D764342B77EB}" type="slidenum">
              <a:rPr lang="pl-PL" smtClean="0"/>
              <a:t>‹#›</a:t>
            </a:fld>
            <a:endParaRPr lang="pl-PL"/>
          </a:p>
        </p:txBody>
      </p:sp>
    </p:spTree>
    <p:extLst>
      <p:ext uri="{BB962C8B-B14F-4D97-AF65-F5344CB8AC3E}">
        <p14:creationId xmlns:p14="http://schemas.microsoft.com/office/powerpoint/2010/main" val="3474522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pl-PL"/>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pl-PL"/>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pl-PL"/>
          </a:p>
        </p:txBody>
      </p:sp>
      <p:sp>
        <p:nvSpPr>
          <p:cNvPr id="7" name="Дата 6"/>
          <p:cNvSpPr>
            <a:spLocks noGrp="1"/>
          </p:cNvSpPr>
          <p:nvPr>
            <p:ph type="dt" sz="half" idx="10"/>
          </p:nvPr>
        </p:nvSpPr>
        <p:spPr/>
        <p:txBody>
          <a:bodyPr/>
          <a:lstStyle/>
          <a:p>
            <a:fld id="{9EE5CA03-ABDC-45C1-AA55-500DE64B99E8}" type="datetimeFigureOut">
              <a:rPr lang="pl-PL" smtClean="0"/>
              <a:t>27.02.2023</a:t>
            </a:fld>
            <a:endParaRPr lang="pl-PL"/>
          </a:p>
        </p:txBody>
      </p:sp>
      <p:sp>
        <p:nvSpPr>
          <p:cNvPr id="8" name="Нижний колонтитул 7"/>
          <p:cNvSpPr>
            <a:spLocks noGrp="1"/>
          </p:cNvSpPr>
          <p:nvPr>
            <p:ph type="ftr" sz="quarter" idx="11"/>
          </p:nvPr>
        </p:nvSpPr>
        <p:spPr/>
        <p:txBody>
          <a:bodyPr/>
          <a:lstStyle/>
          <a:p>
            <a:endParaRPr lang="pl-PL"/>
          </a:p>
        </p:txBody>
      </p:sp>
      <p:sp>
        <p:nvSpPr>
          <p:cNvPr id="9" name="Номер слайда 8"/>
          <p:cNvSpPr>
            <a:spLocks noGrp="1"/>
          </p:cNvSpPr>
          <p:nvPr>
            <p:ph type="sldNum" sz="quarter" idx="12"/>
          </p:nvPr>
        </p:nvSpPr>
        <p:spPr/>
        <p:txBody>
          <a:bodyPr/>
          <a:lstStyle/>
          <a:p>
            <a:fld id="{3B101AEA-404C-489C-BBA4-D764342B77EB}" type="slidenum">
              <a:rPr lang="pl-PL" smtClean="0"/>
              <a:t>‹#›</a:t>
            </a:fld>
            <a:endParaRPr lang="pl-PL"/>
          </a:p>
        </p:txBody>
      </p:sp>
    </p:spTree>
    <p:extLst>
      <p:ext uri="{BB962C8B-B14F-4D97-AF65-F5344CB8AC3E}">
        <p14:creationId xmlns:p14="http://schemas.microsoft.com/office/powerpoint/2010/main" val="1479647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pl-PL"/>
          </a:p>
        </p:txBody>
      </p:sp>
      <p:sp>
        <p:nvSpPr>
          <p:cNvPr id="3" name="Дата 2"/>
          <p:cNvSpPr>
            <a:spLocks noGrp="1"/>
          </p:cNvSpPr>
          <p:nvPr>
            <p:ph type="dt" sz="half" idx="10"/>
          </p:nvPr>
        </p:nvSpPr>
        <p:spPr/>
        <p:txBody>
          <a:bodyPr/>
          <a:lstStyle/>
          <a:p>
            <a:fld id="{9EE5CA03-ABDC-45C1-AA55-500DE64B99E8}" type="datetimeFigureOut">
              <a:rPr lang="pl-PL" smtClean="0"/>
              <a:t>27.02.2023</a:t>
            </a:fld>
            <a:endParaRPr lang="pl-PL"/>
          </a:p>
        </p:txBody>
      </p:sp>
      <p:sp>
        <p:nvSpPr>
          <p:cNvPr id="4" name="Нижний колонтитул 3"/>
          <p:cNvSpPr>
            <a:spLocks noGrp="1"/>
          </p:cNvSpPr>
          <p:nvPr>
            <p:ph type="ftr" sz="quarter" idx="11"/>
          </p:nvPr>
        </p:nvSpPr>
        <p:spPr/>
        <p:txBody>
          <a:bodyPr/>
          <a:lstStyle/>
          <a:p>
            <a:endParaRPr lang="pl-PL"/>
          </a:p>
        </p:txBody>
      </p:sp>
      <p:sp>
        <p:nvSpPr>
          <p:cNvPr id="5" name="Номер слайда 4"/>
          <p:cNvSpPr>
            <a:spLocks noGrp="1"/>
          </p:cNvSpPr>
          <p:nvPr>
            <p:ph type="sldNum" sz="quarter" idx="12"/>
          </p:nvPr>
        </p:nvSpPr>
        <p:spPr/>
        <p:txBody>
          <a:bodyPr/>
          <a:lstStyle/>
          <a:p>
            <a:fld id="{3B101AEA-404C-489C-BBA4-D764342B77EB}" type="slidenum">
              <a:rPr lang="pl-PL" smtClean="0"/>
              <a:t>‹#›</a:t>
            </a:fld>
            <a:endParaRPr lang="pl-PL"/>
          </a:p>
        </p:txBody>
      </p:sp>
    </p:spTree>
    <p:extLst>
      <p:ext uri="{BB962C8B-B14F-4D97-AF65-F5344CB8AC3E}">
        <p14:creationId xmlns:p14="http://schemas.microsoft.com/office/powerpoint/2010/main" val="384412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EE5CA03-ABDC-45C1-AA55-500DE64B99E8}" type="datetimeFigureOut">
              <a:rPr lang="pl-PL" smtClean="0"/>
              <a:t>27.02.2023</a:t>
            </a:fld>
            <a:endParaRPr lang="pl-PL"/>
          </a:p>
        </p:txBody>
      </p:sp>
      <p:sp>
        <p:nvSpPr>
          <p:cNvPr id="3" name="Нижний колонтитул 2"/>
          <p:cNvSpPr>
            <a:spLocks noGrp="1"/>
          </p:cNvSpPr>
          <p:nvPr>
            <p:ph type="ftr" sz="quarter" idx="11"/>
          </p:nvPr>
        </p:nvSpPr>
        <p:spPr/>
        <p:txBody>
          <a:bodyPr/>
          <a:lstStyle/>
          <a:p>
            <a:endParaRPr lang="pl-PL"/>
          </a:p>
        </p:txBody>
      </p:sp>
      <p:sp>
        <p:nvSpPr>
          <p:cNvPr id="4" name="Номер слайда 3"/>
          <p:cNvSpPr>
            <a:spLocks noGrp="1"/>
          </p:cNvSpPr>
          <p:nvPr>
            <p:ph type="sldNum" sz="quarter" idx="12"/>
          </p:nvPr>
        </p:nvSpPr>
        <p:spPr/>
        <p:txBody>
          <a:bodyPr/>
          <a:lstStyle/>
          <a:p>
            <a:fld id="{3B101AEA-404C-489C-BBA4-D764342B77EB}" type="slidenum">
              <a:rPr lang="pl-PL" smtClean="0"/>
              <a:t>‹#›</a:t>
            </a:fld>
            <a:endParaRPr lang="pl-PL"/>
          </a:p>
        </p:txBody>
      </p:sp>
    </p:spTree>
    <p:extLst>
      <p:ext uri="{BB962C8B-B14F-4D97-AF65-F5344CB8AC3E}">
        <p14:creationId xmlns:p14="http://schemas.microsoft.com/office/powerpoint/2010/main" val="1269506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pl-PL"/>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pl-PL"/>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EE5CA03-ABDC-45C1-AA55-500DE64B99E8}" type="datetimeFigureOut">
              <a:rPr lang="pl-PL" smtClean="0"/>
              <a:t>27.02.2023</a:t>
            </a:fld>
            <a:endParaRPr lang="pl-PL"/>
          </a:p>
        </p:txBody>
      </p:sp>
      <p:sp>
        <p:nvSpPr>
          <p:cNvPr id="6" name="Нижний колонтитул 5"/>
          <p:cNvSpPr>
            <a:spLocks noGrp="1"/>
          </p:cNvSpPr>
          <p:nvPr>
            <p:ph type="ftr" sz="quarter" idx="11"/>
          </p:nvPr>
        </p:nvSpPr>
        <p:spPr/>
        <p:txBody>
          <a:bodyPr/>
          <a:lstStyle/>
          <a:p>
            <a:endParaRPr lang="pl-PL"/>
          </a:p>
        </p:txBody>
      </p:sp>
      <p:sp>
        <p:nvSpPr>
          <p:cNvPr id="7" name="Номер слайда 6"/>
          <p:cNvSpPr>
            <a:spLocks noGrp="1"/>
          </p:cNvSpPr>
          <p:nvPr>
            <p:ph type="sldNum" sz="quarter" idx="12"/>
          </p:nvPr>
        </p:nvSpPr>
        <p:spPr/>
        <p:txBody>
          <a:bodyPr/>
          <a:lstStyle/>
          <a:p>
            <a:fld id="{3B101AEA-404C-489C-BBA4-D764342B77EB}" type="slidenum">
              <a:rPr lang="pl-PL" smtClean="0"/>
              <a:t>‹#›</a:t>
            </a:fld>
            <a:endParaRPr lang="pl-PL"/>
          </a:p>
        </p:txBody>
      </p:sp>
    </p:spTree>
    <p:extLst>
      <p:ext uri="{BB962C8B-B14F-4D97-AF65-F5344CB8AC3E}">
        <p14:creationId xmlns:p14="http://schemas.microsoft.com/office/powerpoint/2010/main" val="946082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pl-PL"/>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EE5CA03-ABDC-45C1-AA55-500DE64B99E8}" type="datetimeFigureOut">
              <a:rPr lang="pl-PL" smtClean="0"/>
              <a:t>27.02.2023</a:t>
            </a:fld>
            <a:endParaRPr lang="pl-PL"/>
          </a:p>
        </p:txBody>
      </p:sp>
      <p:sp>
        <p:nvSpPr>
          <p:cNvPr id="6" name="Нижний колонтитул 5"/>
          <p:cNvSpPr>
            <a:spLocks noGrp="1"/>
          </p:cNvSpPr>
          <p:nvPr>
            <p:ph type="ftr" sz="quarter" idx="11"/>
          </p:nvPr>
        </p:nvSpPr>
        <p:spPr/>
        <p:txBody>
          <a:bodyPr/>
          <a:lstStyle/>
          <a:p>
            <a:endParaRPr lang="pl-PL"/>
          </a:p>
        </p:txBody>
      </p:sp>
      <p:sp>
        <p:nvSpPr>
          <p:cNvPr id="7" name="Номер слайда 6"/>
          <p:cNvSpPr>
            <a:spLocks noGrp="1"/>
          </p:cNvSpPr>
          <p:nvPr>
            <p:ph type="sldNum" sz="quarter" idx="12"/>
          </p:nvPr>
        </p:nvSpPr>
        <p:spPr/>
        <p:txBody>
          <a:bodyPr/>
          <a:lstStyle/>
          <a:p>
            <a:fld id="{3B101AEA-404C-489C-BBA4-D764342B77EB}" type="slidenum">
              <a:rPr lang="pl-PL" smtClean="0"/>
              <a:t>‹#›</a:t>
            </a:fld>
            <a:endParaRPr lang="pl-PL"/>
          </a:p>
        </p:txBody>
      </p:sp>
    </p:spTree>
    <p:extLst>
      <p:ext uri="{BB962C8B-B14F-4D97-AF65-F5344CB8AC3E}">
        <p14:creationId xmlns:p14="http://schemas.microsoft.com/office/powerpoint/2010/main" val="3764205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pl-PL"/>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pl-PL"/>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E5CA03-ABDC-45C1-AA55-500DE64B99E8}" type="datetimeFigureOut">
              <a:rPr lang="pl-PL" smtClean="0"/>
              <a:t>27.02.2023</a:t>
            </a:fld>
            <a:endParaRPr lang="pl-PL"/>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101AEA-404C-489C-BBA4-D764342B77EB}" type="slidenum">
              <a:rPr lang="pl-PL" smtClean="0"/>
              <a:t>‹#›</a:t>
            </a:fld>
            <a:endParaRPr lang="pl-PL"/>
          </a:p>
        </p:txBody>
      </p:sp>
    </p:spTree>
    <p:extLst>
      <p:ext uri="{BB962C8B-B14F-4D97-AF65-F5344CB8AC3E}">
        <p14:creationId xmlns:p14="http://schemas.microsoft.com/office/powerpoint/2010/main" val="1477148874"/>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authors.repec.org/" TargetMode="External"/><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58982" y="2521526"/>
            <a:ext cx="10575636" cy="1570327"/>
          </a:xfrm>
        </p:spPr>
        <p:txBody>
          <a:bodyPr>
            <a:normAutofit/>
          </a:bodyPr>
          <a:lstStyle/>
          <a:p>
            <a:r>
              <a:rPr lang="uk-UA" sz="40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Просування наукових профілів </a:t>
            </a:r>
            <a:br>
              <a:rPr lang="uk-UA" sz="40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br>
            <a:r>
              <a:rPr lang="uk-UA" sz="40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в цифровому середовищі</a:t>
            </a:r>
            <a:endParaRPr lang="pl-PL" sz="40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Подзаголовок 2"/>
          <p:cNvSpPr>
            <a:spLocks noGrp="1"/>
          </p:cNvSpPr>
          <p:nvPr>
            <p:ph type="subTitle" idx="1"/>
          </p:nvPr>
        </p:nvSpPr>
        <p:spPr>
          <a:xfrm>
            <a:off x="7305964" y="4729018"/>
            <a:ext cx="4017818" cy="1265382"/>
          </a:xfrm>
        </p:spPr>
        <p:txBody>
          <a:bodyPr>
            <a:normAutofit/>
          </a:bodyPr>
          <a:lstStyle/>
          <a:p>
            <a:r>
              <a:rPr lang="uk-UA" i="1" dirty="0" err="1">
                <a:solidFill>
                  <a:srgbClr val="002060"/>
                </a:solidFill>
              </a:rPr>
              <a:t>к</a:t>
            </a:r>
            <a:r>
              <a:rPr lang="uk-UA" i="1" dirty="0" err="1" smtClean="0">
                <a:solidFill>
                  <a:srgbClr val="002060"/>
                </a:solidFill>
              </a:rPr>
              <a:t>.е.н</a:t>
            </a:r>
            <a:r>
              <a:rPr lang="uk-UA" i="1" dirty="0" smtClean="0">
                <a:solidFill>
                  <a:srgbClr val="002060"/>
                </a:solidFill>
              </a:rPr>
              <a:t>., доцент Брінцева О.Г.,</a:t>
            </a:r>
          </a:p>
          <a:p>
            <a:r>
              <a:rPr lang="pl-PL" i="1" dirty="0">
                <a:solidFill>
                  <a:srgbClr val="002060"/>
                </a:solidFill>
              </a:rPr>
              <a:t>brintseva.olena@kneu.edu.ua</a:t>
            </a:r>
          </a:p>
        </p:txBody>
      </p:sp>
    </p:spTree>
    <p:extLst>
      <p:ext uri="{BB962C8B-B14F-4D97-AF65-F5344CB8AC3E}">
        <p14:creationId xmlns:p14="http://schemas.microsoft.com/office/powerpoint/2010/main" val="1253760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73185" y="71937"/>
            <a:ext cx="11187544" cy="692727"/>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sz="1800" b="1" dirty="0" smtClean="0">
                <a:solidFill>
                  <a:srgbClr val="002060"/>
                </a:solidFill>
                <a:latin typeface="Söhne"/>
                <a:ea typeface="+mn-ea"/>
                <a:cs typeface="+mn-cs"/>
              </a:rPr>
              <a:t>Які ще є ресурси для підвищення кількості цитувань й розпізнавальності в науковому середовищі</a:t>
            </a:r>
            <a:r>
              <a:rPr lang="ru-RU" sz="1800" b="1" dirty="0" smtClean="0">
                <a:solidFill>
                  <a:srgbClr val="002060"/>
                </a:solidFill>
                <a:latin typeface="Söhne"/>
                <a:ea typeface="+mn-ea"/>
                <a:cs typeface="+mn-cs"/>
              </a:rPr>
              <a:t>?</a:t>
            </a:r>
            <a:r>
              <a:rPr lang="en-CA" sz="1800" b="1" dirty="0" smtClean="0">
                <a:solidFill>
                  <a:srgbClr val="002060"/>
                </a:solidFill>
                <a:latin typeface="Söhne"/>
                <a:ea typeface="+mn-ea"/>
                <a:cs typeface="+mn-cs"/>
              </a:rPr>
              <a:t/>
            </a:r>
            <a:br>
              <a:rPr lang="en-CA" sz="1800" b="1" dirty="0" smtClean="0">
                <a:solidFill>
                  <a:srgbClr val="002060"/>
                </a:solidFill>
                <a:latin typeface="Söhne"/>
                <a:ea typeface="+mn-ea"/>
                <a:cs typeface="+mn-cs"/>
              </a:rPr>
            </a:br>
            <a:r>
              <a:rPr lang="en-CA" sz="1800" b="1" dirty="0" smtClean="0">
                <a:solidFill>
                  <a:srgbClr val="002060"/>
                </a:solidFill>
                <a:latin typeface="Söhne"/>
                <a:ea typeface="+mn-ea"/>
                <a:cs typeface="+mn-cs"/>
              </a:rPr>
              <a:t/>
            </a:r>
            <a:br>
              <a:rPr lang="en-CA" sz="1800" b="1" dirty="0" smtClean="0">
                <a:solidFill>
                  <a:srgbClr val="002060"/>
                </a:solidFill>
                <a:latin typeface="Söhne"/>
                <a:ea typeface="+mn-ea"/>
                <a:cs typeface="+mn-cs"/>
              </a:rPr>
            </a:br>
            <a:r>
              <a:rPr lang="en-CA" sz="1800" b="1" dirty="0" smtClean="0">
                <a:solidFill>
                  <a:srgbClr val="002060"/>
                </a:solidFill>
                <a:latin typeface="Söhne"/>
                <a:ea typeface="+mn-ea"/>
                <a:cs typeface="+mn-cs"/>
              </a:rPr>
              <a:t>1) Academia</a:t>
            </a:r>
            <a:r>
              <a:rPr lang="uk-UA" sz="1800" b="1" dirty="0" smtClean="0">
                <a:solidFill>
                  <a:srgbClr val="002060"/>
                </a:solidFill>
                <a:latin typeface="Söhne"/>
                <a:ea typeface="+mn-ea"/>
                <a:cs typeface="+mn-cs"/>
              </a:rPr>
              <a:t>.</a:t>
            </a:r>
            <a:r>
              <a:rPr lang="en-CA" sz="1800" b="1" dirty="0" smtClean="0">
                <a:solidFill>
                  <a:srgbClr val="002060"/>
                </a:solidFill>
                <a:latin typeface="Söhne"/>
                <a:ea typeface="+mn-ea"/>
                <a:cs typeface="+mn-cs"/>
              </a:rPr>
              <a:t>edu</a:t>
            </a:r>
            <a:endParaRPr lang="pl-PL" sz="1800" b="1" dirty="0">
              <a:solidFill>
                <a:srgbClr val="002060"/>
              </a:solidFill>
              <a:latin typeface="Söhne"/>
              <a:ea typeface="+mn-ea"/>
              <a:cs typeface="+mn-cs"/>
            </a:endParaRPr>
          </a:p>
        </p:txBody>
      </p:sp>
      <p:pic>
        <p:nvPicPr>
          <p:cNvPr id="7" name="Рисунок 6"/>
          <p:cNvPicPr>
            <a:picLocks noChangeAspect="1"/>
          </p:cNvPicPr>
          <p:nvPr/>
        </p:nvPicPr>
        <p:blipFill rotWithShape="1">
          <a:blip r:embed="rId2"/>
          <a:srcRect l="8315" t="12268" r="9203" b="11717"/>
          <a:stretch/>
        </p:blipFill>
        <p:spPr>
          <a:xfrm>
            <a:off x="173185" y="850179"/>
            <a:ext cx="10938160" cy="5670360"/>
          </a:xfrm>
          <a:prstGeom prst="rect">
            <a:avLst/>
          </a:prstGeom>
        </p:spPr>
      </p:pic>
    </p:spTree>
    <p:extLst>
      <p:ext uri="{BB962C8B-B14F-4D97-AF65-F5344CB8AC3E}">
        <p14:creationId xmlns:p14="http://schemas.microsoft.com/office/powerpoint/2010/main" val="126891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247076" y="0"/>
            <a:ext cx="11187544" cy="6557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1600" b="1" dirty="0" smtClean="0">
                <a:solidFill>
                  <a:srgbClr val="002060"/>
                </a:solidFill>
                <a:latin typeface="Söhne"/>
                <a:ea typeface="+mn-ea"/>
                <a:cs typeface="+mn-cs"/>
              </a:rPr>
              <a:t>2</a:t>
            </a:r>
            <a:r>
              <a:rPr lang="en-CA" sz="1600" b="1" dirty="0">
                <a:solidFill>
                  <a:srgbClr val="002060"/>
                </a:solidFill>
                <a:latin typeface="Söhne"/>
                <a:ea typeface="+mn-ea"/>
                <a:cs typeface="+mn-cs"/>
              </a:rPr>
              <a:t>) Research Gate</a:t>
            </a:r>
            <a:endParaRPr lang="pl-PL" sz="1600" b="1" dirty="0">
              <a:solidFill>
                <a:srgbClr val="002060"/>
              </a:solidFill>
              <a:latin typeface="Söhne"/>
              <a:ea typeface="+mn-ea"/>
              <a:cs typeface="+mn-cs"/>
            </a:endParaRPr>
          </a:p>
        </p:txBody>
      </p:sp>
      <p:pic>
        <p:nvPicPr>
          <p:cNvPr id="6" name="Рисунок 5"/>
          <p:cNvPicPr>
            <a:picLocks noChangeAspect="1"/>
          </p:cNvPicPr>
          <p:nvPr/>
        </p:nvPicPr>
        <p:blipFill rotWithShape="1">
          <a:blip r:embed="rId2"/>
          <a:srcRect l="15429" t="12910" r="14779" b="9737"/>
          <a:stretch/>
        </p:blipFill>
        <p:spPr>
          <a:xfrm>
            <a:off x="341746" y="655781"/>
            <a:ext cx="9845963" cy="6138364"/>
          </a:xfrm>
          <a:prstGeom prst="rect">
            <a:avLst/>
          </a:prstGeom>
        </p:spPr>
      </p:pic>
    </p:spTree>
    <p:extLst>
      <p:ext uri="{BB962C8B-B14F-4D97-AF65-F5344CB8AC3E}">
        <p14:creationId xmlns:p14="http://schemas.microsoft.com/office/powerpoint/2010/main" val="2855873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12698" t="14193" r="13461" b="7747"/>
          <a:stretch/>
        </p:blipFill>
        <p:spPr>
          <a:xfrm>
            <a:off x="367149" y="982174"/>
            <a:ext cx="9469578" cy="5631062"/>
          </a:xfrm>
          <a:prstGeom prst="rect">
            <a:avLst/>
          </a:prstGeom>
        </p:spPr>
      </p:pic>
      <p:sp>
        <p:nvSpPr>
          <p:cNvPr id="5" name="Заголовок 1"/>
          <p:cNvSpPr txBox="1">
            <a:spLocks/>
          </p:cNvSpPr>
          <p:nvPr/>
        </p:nvSpPr>
        <p:spPr>
          <a:xfrm>
            <a:off x="284022" y="147782"/>
            <a:ext cx="11187544" cy="6557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sz="1600" b="1" dirty="0" smtClean="0">
                <a:solidFill>
                  <a:srgbClr val="0070C0"/>
                </a:solidFill>
                <a:latin typeface="Söhne"/>
              </a:rPr>
              <a:t>3</a:t>
            </a:r>
            <a:r>
              <a:rPr lang="en-CA" sz="1600" b="1" dirty="0">
                <a:solidFill>
                  <a:srgbClr val="0070C0"/>
                </a:solidFill>
                <a:latin typeface="Söhne"/>
              </a:rPr>
              <a:t>) </a:t>
            </a:r>
            <a:r>
              <a:rPr lang="en-CA" sz="1600" b="1" dirty="0" err="1">
                <a:solidFill>
                  <a:srgbClr val="0070C0"/>
                </a:solidFill>
                <a:latin typeface="Söhne"/>
                <a:ea typeface="+mn-ea"/>
                <a:cs typeface="+mn-cs"/>
                <a:hlinkClick r:id="rId3"/>
              </a:rPr>
              <a:t>RePEc</a:t>
            </a:r>
            <a:r>
              <a:rPr lang="en-CA" sz="1600" b="1" dirty="0">
                <a:solidFill>
                  <a:srgbClr val="0070C0"/>
                </a:solidFill>
                <a:latin typeface="Söhne"/>
                <a:ea typeface="+mn-ea"/>
                <a:cs typeface="+mn-cs"/>
                <a:hlinkClick r:id="rId3"/>
              </a:rPr>
              <a:t> Author Service</a:t>
            </a:r>
            <a:endParaRPr lang="ru-RU" sz="1600" b="1" dirty="0">
              <a:solidFill>
                <a:srgbClr val="0070C0"/>
              </a:solidFill>
              <a:latin typeface="Söhne"/>
              <a:ea typeface="+mn-ea"/>
              <a:cs typeface="+mn-cs"/>
            </a:endParaRPr>
          </a:p>
        </p:txBody>
      </p:sp>
    </p:spTree>
    <p:extLst>
      <p:ext uri="{BB962C8B-B14F-4D97-AF65-F5344CB8AC3E}">
        <p14:creationId xmlns:p14="http://schemas.microsoft.com/office/powerpoint/2010/main" val="3041511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txBox="1">
            <a:spLocks/>
          </p:cNvSpPr>
          <p:nvPr/>
        </p:nvSpPr>
        <p:spPr>
          <a:xfrm>
            <a:off x="2909453" y="2687780"/>
            <a:ext cx="6622474" cy="147781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40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Дякую за </a:t>
            </a:r>
            <a:r>
              <a:rPr lang="uk-UA" sz="40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увагу!</a:t>
            </a:r>
          </a:p>
          <a:p>
            <a:pPr marL="0" indent="0">
              <a:buNone/>
            </a:pPr>
            <a:r>
              <a:rPr lang="uk-UA" sz="40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І чекаю на запитання</a:t>
            </a:r>
          </a:p>
          <a:p>
            <a:pPr marL="0" indent="0">
              <a:buNone/>
            </a:pPr>
            <a:r>
              <a:rPr lang="pl-PL" sz="4000" i="1" dirty="0">
                <a:solidFill>
                  <a:srgbClr val="002060"/>
                </a:solidFill>
              </a:rPr>
              <a:t>brintseva.olena@kneu.edu.ua</a:t>
            </a:r>
          </a:p>
          <a:p>
            <a:pPr marL="0" indent="0">
              <a:buNone/>
            </a:pPr>
            <a:endParaRPr lang="uk-UA" sz="4000" b="1" i="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37601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7145" y="304800"/>
            <a:ext cx="11390746" cy="6077527"/>
          </a:xfrm>
        </p:spPr>
        <p:txBody>
          <a:bodyPr>
            <a:noAutofit/>
          </a:bodyPr>
          <a:lstStyle/>
          <a:p>
            <a:r>
              <a:rPr lang="uk-UA" sz="2200" b="1" dirty="0" smtClean="0">
                <a:solidFill>
                  <a:srgbClr val="002060"/>
                </a:solidFill>
              </a:rPr>
              <a:t/>
            </a:r>
            <a:br>
              <a:rPr lang="uk-UA" sz="2200" b="1" dirty="0" smtClean="0">
                <a:solidFill>
                  <a:srgbClr val="002060"/>
                </a:solidFill>
              </a:rPr>
            </a:br>
            <a:r>
              <a:rPr lang="uk-UA" sz="2200" b="1" dirty="0" smtClean="0">
                <a:solidFill>
                  <a:srgbClr val="002060"/>
                </a:solidFill>
              </a:rPr>
              <a:t/>
            </a:r>
            <a:br>
              <a:rPr lang="uk-UA" sz="2200" b="1" dirty="0" smtClean="0">
                <a:solidFill>
                  <a:srgbClr val="002060"/>
                </a:solidFill>
              </a:rPr>
            </a:br>
            <a:r>
              <a:rPr lang="uk-UA" sz="2200" b="1" dirty="0">
                <a:solidFill>
                  <a:srgbClr val="002060"/>
                </a:solidFill>
              </a:rPr>
              <a:t/>
            </a:r>
            <a:br>
              <a:rPr lang="uk-UA" sz="2200" b="1" dirty="0">
                <a:solidFill>
                  <a:srgbClr val="002060"/>
                </a:solidFill>
              </a:rPr>
            </a:br>
            <a:r>
              <a:rPr lang="uk-UA" sz="2200" b="1" dirty="0" smtClean="0">
                <a:solidFill>
                  <a:srgbClr val="002060"/>
                </a:solidFill>
              </a:rPr>
              <a:t/>
            </a:r>
            <a:br>
              <a:rPr lang="uk-UA" sz="2200" b="1" dirty="0" smtClean="0">
                <a:solidFill>
                  <a:srgbClr val="002060"/>
                </a:solidFill>
              </a:rPr>
            </a:br>
            <a:r>
              <a:rPr lang="uk-UA" sz="2200" b="1" dirty="0">
                <a:solidFill>
                  <a:srgbClr val="002060"/>
                </a:solidFill>
              </a:rPr>
              <a:t/>
            </a:r>
            <a:br>
              <a:rPr lang="uk-UA" sz="2200" b="1" dirty="0">
                <a:solidFill>
                  <a:srgbClr val="002060"/>
                </a:solidFill>
              </a:rPr>
            </a:br>
            <a:r>
              <a:rPr lang="uk-UA" sz="2200" b="1" dirty="0" smtClean="0">
                <a:solidFill>
                  <a:srgbClr val="002060"/>
                </a:solidFill>
              </a:rPr>
              <a:t/>
            </a:r>
            <a:br>
              <a:rPr lang="uk-UA" sz="2200" b="1" dirty="0" smtClean="0">
                <a:solidFill>
                  <a:srgbClr val="002060"/>
                </a:solidFill>
              </a:rPr>
            </a:br>
            <a:r>
              <a:rPr lang="uk-UA" sz="2200" b="1" dirty="0">
                <a:solidFill>
                  <a:srgbClr val="002060"/>
                </a:solidFill>
              </a:rPr>
              <a:t/>
            </a:r>
            <a:br>
              <a:rPr lang="uk-UA" sz="2200" b="1" dirty="0">
                <a:solidFill>
                  <a:srgbClr val="002060"/>
                </a:solidFill>
              </a:rPr>
            </a:br>
            <a:r>
              <a:rPr lang="uk-UA" sz="2200" b="1" dirty="0" smtClean="0">
                <a:solidFill>
                  <a:srgbClr val="002060"/>
                </a:solidFill>
              </a:rPr>
              <a:t/>
            </a:r>
            <a:br>
              <a:rPr lang="uk-UA" sz="2200" b="1" dirty="0" smtClean="0">
                <a:solidFill>
                  <a:srgbClr val="002060"/>
                </a:solidFill>
              </a:rPr>
            </a:br>
            <a:r>
              <a:rPr lang="uk-UA" sz="2000" b="1" dirty="0">
                <a:solidFill>
                  <a:srgbClr val="002060"/>
                </a:solidFill>
                <a:latin typeface="Söhne"/>
                <a:ea typeface="+mn-ea"/>
                <a:cs typeface="+mn-cs"/>
              </a:rPr>
              <a:t>Чому наукові профілі важливі?</a:t>
            </a:r>
            <a:br>
              <a:rPr lang="uk-UA" sz="2000" b="1" dirty="0">
                <a:solidFill>
                  <a:srgbClr val="002060"/>
                </a:solidFill>
                <a:latin typeface="Söhne"/>
                <a:ea typeface="+mn-ea"/>
                <a:cs typeface="+mn-cs"/>
              </a:rPr>
            </a:br>
            <a:r>
              <a:rPr lang="uk-UA" sz="2200" b="1" dirty="0">
                <a:solidFill>
                  <a:srgbClr val="002060"/>
                </a:solidFill>
              </a:rPr>
              <a:t/>
            </a:r>
            <a:br>
              <a:rPr lang="uk-UA" sz="2200" b="1" dirty="0">
                <a:solidFill>
                  <a:srgbClr val="002060"/>
                </a:solidFill>
              </a:rPr>
            </a:br>
            <a:r>
              <a:rPr lang="uk-UA" sz="2200" b="1" dirty="0" smtClean="0">
                <a:solidFill>
                  <a:srgbClr val="002060"/>
                </a:solidFill>
              </a:rPr>
              <a:t>1) </a:t>
            </a:r>
            <a:r>
              <a:rPr lang="uk-UA" sz="2200" b="1" dirty="0">
                <a:solidFill>
                  <a:srgbClr val="002060"/>
                </a:solidFill>
              </a:rPr>
              <a:t>профіль дає змогу оцінити </a:t>
            </a:r>
            <a:r>
              <a:rPr lang="uk-UA" sz="2200" b="1" dirty="0" smtClean="0">
                <a:solidFill>
                  <a:srgbClr val="002060"/>
                </a:solidFill>
              </a:rPr>
              <a:t>науковий </a:t>
            </a:r>
            <a:r>
              <a:rPr lang="uk-UA" sz="2200" b="1" dirty="0">
                <a:solidFill>
                  <a:srgbClr val="002060"/>
                </a:solidFill>
              </a:rPr>
              <a:t>внесок. </a:t>
            </a:r>
            <a:r>
              <a:rPr lang="uk-UA" sz="2200" b="1" dirty="0" smtClean="0">
                <a:solidFill>
                  <a:srgbClr val="002060"/>
                </a:solidFill>
              </a:rPr>
              <a:t>Google Scholar</a:t>
            </a:r>
            <a:r>
              <a:rPr lang="pl-PL" sz="2200" b="1" dirty="0" smtClean="0">
                <a:solidFill>
                  <a:srgbClr val="002060"/>
                </a:solidFill>
              </a:rPr>
              <a:t>, </a:t>
            </a:r>
            <a:r>
              <a:rPr lang="uk-UA" sz="2200" b="1" dirty="0" err="1" smtClean="0">
                <a:solidFill>
                  <a:srgbClr val="002060"/>
                </a:solidFill>
              </a:rPr>
              <a:t>Scopus</a:t>
            </a:r>
            <a:r>
              <a:rPr lang="uk-UA" sz="2200" b="1" dirty="0" smtClean="0">
                <a:solidFill>
                  <a:srgbClr val="002060"/>
                </a:solidFill>
              </a:rPr>
              <a:t> чи </a:t>
            </a:r>
            <a:r>
              <a:rPr lang="en-CA" sz="2200" b="1" dirty="0" smtClean="0">
                <a:solidFill>
                  <a:srgbClr val="002060"/>
                </a:solidFill>
              </a:rPr>
              <a:t>Web of Science </a:t>
            </a:r>
            <a:r>
              <a:rPr lang="uk-UA" sz="2200" b="1" dirty="0" smtClean="0">
                <a:solidFill>
                  <a:srgbClr val="002060"/>
                </a:solidFill>
              </a:rPr>
              <a:t>надають показники, </a:t>
            </a:r>
            <a:r>
              <a:rPr lang="uk-UA" sz="2200" b="1" dirty="0">
                <a:solidFill>
                  <a:srgbClr val="002060"/>
                </a:solidFill>
              </a:rPr>
              <a:t>які можуть допомогти оцінити науковий внесок</a:t>
            </a:r>
            <a:r>
              <a:rPr lang="en-CA" sz="2200" b="1" dirty="0">
                <a:solidFill>
                  <a:srgbClr val="002060"/>
                </a:solidFill>
              </a:rPr>
              <a:t> </a:t>
            </a:r>
            <a:r>
              <a:rPr lang="uk-UA" sz="2200" b="1" dirty="0" smtClean="0">
                <a:solidFill>
                  <a:srgbClr val="002060"/>
                </a:solidFill>
              </a:rPr>
              <a:t>вчених. Передусім це індекс </a:t>
            </a:r>
            <a:r>
              <a:rPr lang="uk-UA" sz="2200" b="1" dirty="0" err="1">
                <a:solidFill>
                  <a:srgbClr val="002060"/>
                </a:solidFill>
              </a:rPr>
              <a:t>Хірша</a:t>
            </a:r>
            <a:r>
              <a:rPr lang="uk-UA" sz="2200" b="1" dirty="0">
                <a:solidFill>
                  <a:srgbClr val="002060"/>
                </a:solidFill>
              </a:rPr>
              <a:t> та </a:t>
            </a:r>
            <a:r>
              <a:rPr lang="uk-UA" sz="2200" b="1" dirty="0" smtClean="0">
                <a:solidFill>
                  <a:srgbClr val="002060"/>
                </a:solidFill>
              </a:rPr>
              <a:t>кількість цитувань;</a:t>
            </a:r>
            <a:br>
              <a:rPr lang="uk-UA" sz="2200" b="1" dirty="0" smtClean="0">
                <a:solidFill>
                  <a:srgbClr val="002060"/>
                </a:solidFill>
              </a:rPr>
            </a:br>
            <a:r>
              <a:rPr lang="uk-UA" sz="2200" b="1" dirty="0" smtClean="0">
                <a:solidFill>
                  <a:srgbClr val="002060"/>
                </a:solidFill>
              </a:rPr>
              <a:t>2) </a:t>
            </a:r>
            <a:r>
              <a:rPr lang="uk-UA" sz="2200" b="1" dirty="0">
                <a:solidFill>
                  <a:srgbClr val="002060"/>
                </a:solidFill>
              </a:rPr>
              <a:t>профіль характеризує публікаційну </a:t>
            </a:r>
            <a:r>
              <a:rPr lang="uk-UA" sz="2200" b="1" dirty="0" smtClean="0">
                <a:solidFill>
                  <a:srgbClr val="002060"/>
                </a:solidFill>
              </a:rPr>
              <a:t>активність. Наприклад, дає змогу побачити список найбільш цитованих праць, розвиток науковця, зміну його наукових інтересів за певний період часу;</a:t>
            </a:r>
            <a:br>
              <a:rPr lang="uk-UA" sz="2200" b="1" dirty="0" smtClean="0">
                <a:solidFill>
                  <a:srgbClr val="002060"/>
                </a:solidFill>
              </a:rPr>
            </a:br>
            <a:r>
              <a:rPr lang="uk-UA" sz="2200" b="1" dirty="0" smtClean="0">
                <a:solidFill>
                  <a:srgbClr val="002060"/>
                </a:solidFill>
              </a:rPr>
              <a:t>3) кількість цитат в </a:t>
            </a:r>
            <a:r>
              <a:rPr lang="en-CA" sz="2200" b="1" dirty="0" smtClean="0">
                <a:solidFill>
                  <a:srgbClr val="002060"/>
                </a:solidFill>
              </a:rPr>
              <a:t>Scopus</a:t>
            </a:r>
            <a:r>
              <a:rPr lang="pl-PL" sz="2200" b="1" dirty="0" smtClean="0">
                <a:solidFill>
                  <a:srgbClr val="002060"/>
                </a:solidFill>
              </a:rPr>
              <a:t>,</a:t>
            </a:r>
            <a:r>
              <a:rPr lang="uk-UA" sz="2200" b="1" dirty="0" smtClean="0">
                <a:solidFill>
                  <a:srgbClr val="002060"/>
                </a:solidFill>
              </a:rPr>
              <a:t> </a:t>
            </a:r>
            <a:r>
              <a:rPr lang="en-CA" sz="2200" b="1" dirty="0" smtClean="0">
                <a:solidFill>
                  <a:srgbClr val="002060"/>
                </a:solidFill>
              </a:rPr>
              <a:t>Web </a:t>
            </a:r>
            <a:r>
              <a:rPr lang="en-CA" sz="2200" b="1" dirty="0">
                <a:solidFill>
                  <a:srgbClr val="002060"/>
                </a:solidFill>
              </a:rPr>
              <a:t>of </a:t>
            </a:r>
            <a:r>
              <a:rPr lang="en-CA" sz="2200" b="1" dirty="0" smtClean="0">
                <a:solidFill>
                  <a:srgbClr val="002060"/>
                </a:solidFill>
              </a:rPr>
              <a:t>Science</a:t>
            </a:r>
            <a:r>
              <a:rPr lang="uk-UA" sz="2200" b="1" dirty="0">
                <a:solidFill>
                  <a:srgbClr val="002060"/>
                </a:solidFill>
              </a:rPr>
              <a:t> чи Google Scholar може </a:t>
            </a:r>
            <a:r>
              <a:rPr lang="uk-UA" sz="2200" b="1" dirty="0" smtClean="0">
                <a:solidFill>
                  <a:srgbClr val="002060"/>
                </a:solidFill>
              </a:rPr>
              <a:t>враховуватись при наданні гранту чи працевлаштуванні, участі у спільних наукових проектах</a:t>
            </a:r>
            <a:r>
              <a:rPr lang="en-CA" sz="2200" b="1" dirty="0" smtClean="0">
                <a:solidFill>
                  <a:srgbClr val="002060"/>
                </a:solidFill>
              </a:rPr>
              <a:t>. </a:t>
            </a:r>
            <a:r>
              <a:rPr lang="uk-UA" sz="2200" b="1" dirty="0" smtClean="0">
                <a:solidFill>
                  <a:srgbClr val="002060"/>
                </a:solidFill>
              </a:rPr>
              <a:t>Для цього дуже важливою умовою є збільшення кількості публікацій англійською мовою; </a:t>
            </a:r>
            <a:br>
              <a:rPr lang="uk-UA" sz="2200" b="1" dirty="0" smtClean="0">
                <a:solidFill>
                  <a:srgbClr val="002060"/>
                </a:solidFill>
              </a:rPr>
            </a:br>
            <a:r>
              <a:rPr lang="uk-UA" sz="2200" b="1" dirty="0" smtClean="0">
                <a:solidFill>
                  <a:srgbClr val="002060"/>
                </a:solidFill>
              </a:rPr>
              <a:t>4) показники цитувань </a:t>
            </a:r>
            <a:r>
              <a:rPr lang="uk-UA" sz="2200" b="1" dirty="0">
                <a:solidFill>
                  <a:srgbClr val="002060"/>
                </a:solidFill>
              </a:rPr>
              <a:t>враховуються в </a:t>
            </a:r>
            <a:r>
              <a:rPr lang="uk-UA" sz="2200" b="1" dirty="0" smtClean="0">
                <a:solidFill>
                  <a:srgbClr val="002060"/>
                </a:solidFill>
              </a:rPr>
              <a:t>багатьох освітніх </a:t>
            </a:r>
            <a:r>
              <a:rPr lang="uk-UA" sz="2200" b="1" dirty="0">
                <a:solidFill>
                  <a:srgbClr val="002060"/>
                </a:solidFill>
              </a:rPr>
              <a:t>рейтингах (наприклад, </a:t>
            </a:r>
            <a:r>
              <a:rPr lang="pl-PL" sz="2200" b="1" dirty="0">
                <a:solidFill>
                  <a:srgbClr val="002060"/>
                </a:solidFill>
              </a:rPr>
              <a:t>Web of Universities</a:t>
            </a:r>
            <a:r>
              <a:rPr lang="en-CA" sz="2200" b="1" dirty="0">
                <a:solidFill>
                  <a:srgbClr val="002060"/>
                </a:solidFill>
              </a:rPr>
              <a:t>, </a:t>
            </a:r>
            <a:r>
              <a:rPr lang="pl-PL" sz="2200" b="1" dirty="0">
                <a:solidFill>
                  <a:srgbClr val="002060"/>
                </a:solidFill>
              </a:rPr>
              <a:t>The QS World University Rankings</a:t>
            </a:r>
            <a:r>
              <a:rPr lang="uk-UA" sz="2200" b="1" dirty="0">
                <a:solidFill>
                  <a:srgbClr val="002060"/>
                </a:solidFill>
              </a:rPr>
              <a:t>, </a:t>
            </a:r>
            <a:r>
              <a:rPr lang="pl-PL" sz="2200" b="1" dirty="0">
                <a:solidFill>
                  <a:srgbClr val="002060"/>
                </a:solidFill>
              </a:rPr>
              <a:t>Academic Ranking of World Universities </a:t>
            </a:r>
            <a:r>
              <a:rPr lang="uk-UA" sz="2200" b="1" dirty="0">
                <a:solidFill>
                  <a:srgbClr val="002060"/>
                </a:solidFill>
              </a:rPr>
              <a:t>та ін.)</a:t>
            </a:r>
            <a:br>
              <a:rPr lang="uk-UA" sz="2200" b="1" dirty="0">
                <a:solidFill>
                  <a:srgbClr val="002060"/>
                </a:solidFill>
              </a:rPr>
            </a:br>
            <a:endParaRPr lang="pl-PL" sz="2200" b="1" dirty="0">
              <a:solidFill>
                <a:srgbClr val="002060"/>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838" y="1194154"/>
            <a:ext cx="4306455" cy="630694"/>
          </a:xfrm>
          <a:prstGeom prst="rect">
            <a:avLst/>
          </a:prstGeom>
        </p:spPr>
      </p:pic>
      <p:pic>
        <p:nvPicPr>
          <p:cNvPr id="4" name="Рисунок 3"/>
          <p:cNvPicPr>
            <a:picLocks noChangeAspect="1"/>
          </p:cNvPicPr>
          <p:nvPr/>
        </p:nvPicPr>
        <p:blipFill rotWithShape="1">
          <a:blip r:embed="rId3"/>
          <a:srcRect l="1616" t="12910" r="81735" b="79393"/>
          <a:stretch/>
        </p:blipFill>
        <p:spPr>
          <a:xfrm>
            <a:off x="6216073" y="330537"/>
            <a:ext cx="4062370" cy="1056469"/>
          </a:xfrm>
          <a:prstGeom prst="rect">
            <a:avLst/>
          </a:prstGeom>
        </p:spPr>
      </p:pic>
      <p:pic>
        <p:nvPicPr>
          <p:cNvPr id="5" name="Рисунок 4"/>
          <p:cNvPicPr>
            <a:picLocks noChangeAspect="1"/>
          </p:cNvPicPr>
          <p:nvPr/>
        </p:nvPicPr>
        <p:blipFill rotWithShape="1">
          <a:blip r:embed="rId4"/>
          <a:srcRect l="378" t="12134" r="83400" b="76218"/>
          <a:stretch/>
        </p:blipFill>
        <p:spPr>
          <a:xfrm>
            <a:off x="9190086" y="1412742"/>
            <a:ext cx="2309758" cy="932873"/>
          </a:xfrm>
          <a:prstGeom prst="rect">
            <a:avLst/>
          </a:prstGeom>
        </p:spPr>
      </p:pic>
      <p:pic>
        <p:nvPicPr>
          <p:cNvPr id="6" name="Рисунок 5"/>
          <p:cNvPicPr>
            <a:picLocks noChangeAspect="1"/>
          </p:cNvPicPr>
          <p:nvPr/>
        </p:nvPicPr>
        <p:blipFill rotWithShape="1">
          <a:blip r:embed="rId5"/>
          <a:srcRect l="6563" t="21249" r="71678" b="65573"/>
          <a:stretch/>
        </p:blipFill>
        <p:spPr>
          <a:xfrm>
            <a:off x="4883631" y="1824848"/>
            <a:ext cx="3057333" cy="1041535"/>
          </a:xfrm>
          <a:prstGeom prst="rect">
            <a:avLst/>
          </a:prstGeom>
        </p:spPr>
      </p:pic>
    </p:spTree>
    <p:extLst>
      <p:ext uri="{BB962C8B-B14F-4D97-AF65-F5344CB8AC3E}">
        <p14:creationId xmlns:p14="http://schemas.microsoft.com/office/powerpoint/2010/main" val="2174563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0893" y="800154"/>
            <a:ext cx="11750962" cy="5940088"/>
          </a:xfrm>
          <a:prstGeom prst="rect">
            <a:avLst/>
          </a:prstGeom>
        </p:spPr>
        <p:txBody>
          <a:bodyPr wrap="square">
            <a:spAutoFit/>
          </a:bodyPr>
          <a:lstStyle/>
          <a:p>
            <a:r>
              <a:rPr lang="uk-UA" sz="2000" b="1" dirty="0">
                <a:solidFill>
                  <a:srgbClr val="002060"/>
                </a:solidFill>
                <a:latin typeface="Söhne"/>
              </a:rPr>
              <a:t>Р</a:t>
            </a:r>
            <a:r>
              <a:rPr lang="uk-UA" sz="2000" b="1" i="0" dirty="0" smtClean="0">
                <a:solidFill>
                  <a:srgbClr val="002060"/>
                </a:solidFill>
                <a:effectLst/>
                <a:latin typeface="Söhne"/>
              </a:rPr>
              <a:t>екомендації щодо актуалізації профілю в </a:t>
            </a:r>
            <a:r>
              <a:rPr lang="en-CA" sz="2000" b="1" i="0" dirty="0" smtClean="0">
                <a:solidFill>
                  <a:srgbClr val="002060"/>
                </a:solidFill>
                <a:effectLst/>
                <a:latin typeface="Söhne"/>
              </a:rPr>
              <a:t>G</a:t>
            </a:r>
            <a:r>
              <a:rPr lang="uk-UA" sz="2000" b="1" i="0" dirty="0" err="1" smtClean="0">
                <a:solidFill>
                  <a:srgbClr val="002060"/>
                </a:solidFill>
                <a:effectLst/>
                <a:latin typeface="Söhne"/>
              </a:rPr>
              <a:t>oogle</a:t>
            </a:r>
            <a:r>
              <a:rPr lang="uk-UA" sz="2000" b="1" i="0" dirty="0" smtClean="0">
                <a:solidFill>
                  <a:srgbClr val="002060"/>
                </a:solidFill>
                <a:effectLst/>
                <a:latin typeface="Söhne"/>
              </a:rPr>
              <a:t> </a:t>
            </a:r>
            <a:r>
              <a:rPr lang="en-CA" sz="2000" b="1" dirty="0" err="1">
                <a:solidFill>
                  <a:srgbClr val="002060"/>
                </a:solidFill>
                <a:latin typeface="Söhne"/>
              </a:rPr>
              <a:t>S</a:t>
            </a:r>
            <a:r>
              <a:rPr lang="uk-UA" sz="2000" b="1" i="0" dirty="0" err="1" smtClean="0">
                <a:solidFill>
                  <a:srgbClr val="002060"/>
                </a:solidFill>
                <a:effectLst/>
                <a:latin typeface="Söhne"/>
              </a:rPr>
              <a:t>cholar</a:t>
            </a:r>
            <a:r>
              <a:rPr lang="uk-UA" sz="2000" b="1" i="0" dirty="0" smtClean="0">
                <a:solidFill>
                  <a:srgbClr val="002060"/>
                </a:solidFill>
                <a:effectLst/>
                <a:latin typeface="Söhne"/>
              </a:rPr>
              <a:t>:</a:t>
            </a:r>
          </a:p>
          <a:p>
            <a:endParaRPr lang="uk-UA" sz="2000" dirty="0" smtClean="0">
              <a:solidFill>
                <a:srgbClr val="002060"/>
              </a:solidFill>
              <a:latin typeface="Söhne"/>
            </a:endParaRPr>
          </a:p>
          <a:p>
            <a:pPr marL="342900" indent="-342900" algn="just">
              <a:buFont typeface="+mj-lt"/>
              <a:buAutoNum type="arabicParenR"/>
            </a:pPr>
            <a:r>
              <a:rPr lang="uk-UA" sz="2000" dirty="0" smtClean="0">
                <a:solidFill>
                  <a:srgbClr val="002060"/>
                </a:solidFill>
              </a:rPr>
              <a:t>щоб збільшити індекс цитування та підвищити рейтинг вашого профілю, </a:t>
            </a:r>
            <a:r>
              <a:rPr lang="uk-UA" sz="2000" b="1" dirty="0" smtClean="0">
                <a:solidFill>
                  <a:srgbClr val="002060"/>
                </a:solidFill>
              </a:rPr>
              <a:t>додайте найважливіші наукові публікації в Google Scholar.</a:t>
            </a:r>
            <a:r>
              <a:rPr lang="uk-UA" sz="2000" dirty="0" smtClean="0">
                <a:solidFill>
                  <a:srgbClr val="002060"/>
                </a:solidFill>
              </a:rPr>
              <a:t> Переконайтеся, що назва, автори та інші </a:t>
            </a:r>
            <a:r>
              <a:rPr lang="uk-UA" sz="2000" dirty="0">
                <a:solidFill>
                  <a:srgbClr val="002060"/>
                </a:solidFill>
              </a:rPr>
              <a:t>метадані</a:t>
            </a:r>
            <a:r>
              <a:rPr lang="uk-UA" sz="2000" dirty="0" smtClean="0">
                <a:solidFill>
                  <a:srgbClr val="002060"/>
                </a:solidFill>
              </a:rPr>
              <a:t> відповідають оригінальним публікаціям;</a:t>
            </a:r>
          </a:p>
          <a:p>
            <a:pPr marL="342900" indent="-342900" algn="just">
              <a:buFont typeface="+mj-lt"/>
              <a:buAutoNum type="arabicParenR"/>
            </a:pPr>
            <a:r>
              <a:rPr lang="uk-UA" sz="2000" dirty="0" smtClean="0">
                <a:solidFill>
                  <a:srgbClr val="002060"/>
                </a:solidFill>
              </a:rPr>
              <a:t>переконайтеся, що </a:t>
            </a:r>
            <a:r>
              <a:rPr lang="uk-UA" sz="2000" b="1" dirty="0" smtClean="0">
                <a:solidFill>
                  <a:srgbClr val="002060"/>
                </a:solidFill>
              </a:rPr>
              <a:t>метадані всіх ваших публікацій </a:t>
            </a:r>
            <a:r>
              <a:rPr lang="uk-UA" sz="2000" dirty="0" smtClean="0">
                <a:solidFill>
                  <a:srgbClr val="002060"/>
                </a:solidFill>
              </a:rPr>
              <a:t>(наприклад, назва, автори, ключові слова тощо) </a:t>
            </a:r>
            <a:r>
              <a:rPr lang="uk-UA" sz="2000" b="1" dirty="0" smtClean="0">
                <a:solidFill>
                  <a:srgbClr val="002060"/>
                </a:solidFill>
              </a:rPr>
              <a:t>коректні та повні;</a:t>
            </a:r>
          </a:p>
          <a:p>
            <a:pPr marL="342900" indent="-342900" algn="just">
              <a:buFont typeface="+mj-lt"/>
              <a:buAutoNum type="arabicParenR"/>
            </a:pPr>
            <a:r>
              <a:rPr lang="uk-UA" sz="2000" b="1" dirty="0" smtClean="0">
                <a:solidFill>
                  <a:srgbClr val="002060"/>
                </a:solidFill>
              </a:rPr>
              <a:t>підтвердить свій профіль з використанням університетської пошти</a:t>
            </a:r>
            <a:r>
              <a:rPr lang="uk-UA" sz="2000" dirty="0" smtClean="0">
                <a:solidFill>
                  <a:srgbClr val="002060"/>
                </a:solidFill>
              </a:rPr>
              <a:t>: це підвищит</a:t>
            </a:r>
            <a:r>
              <a:rPr lang="uk-UA" sz="2000" dirty="0">
                <a:solidFill>
                  <a:srgbClr val="002060"/>
                </a:solidFill>
              </a:rPr>
              <a:t>ь</a:t>
            </a:r>
            <a:r>
              <a:rPr lang="uk-UA" sz="2000" dirty="0" smtClean="0">
                <a:solidFill>
                  <a:srgbClr val="002060"/>
                </a:solidFill>
              </a:rPr>
              <a:t> його авторитетність й рівень довіри до інформації, яка в ньому представлена;</a:t>
            </a:r>
          </a:p>
          <a:p>
            <a:pPr marL="342900" indent="-342900" algn="just">
              <a:buFont typeface="+mj-lt"/>
              <a:buAutoNum type="arabicParenR"/>
            </a:pPr>
            <a:r>
              <a:rPr lang="uk-UA" sz="2000" b="1" dirty="0" smtClean="0">
                <a:solidFill>
                  <a:srgbClr val="002060"/>
                </a:solidFill>
              </a:rPr>
              <a:t>співпрацюючи з іншими авторами</a:t>
            </a:r>
            <a:r>
              <a:rPr lang="uk-UA" sz="2000" dirty="0" smtClean="0">
                <a:solidFill>
                  <a:srgbClr val="002060"/>
                </a:solidFill>
              </a:rPr>
              <a:t>, ви збільшуєте шанси на цитування вашої роботи та покращуєте рейтинг вашого профілю;</a:t>
            </a:r>
          </a:p>
          <a:p>
            <a:pPr marL="342900" indent="-342900" algn="just">
              <a:buFont typeface="+mj-lt"/>
              <a:buAutoNum type="arabicParenR"/>
            </a:pPr>
            <a:r>
              <a:rPr lang="uk-UA" sz="2000" b="1" dirty="0" smtClean="0">
                <a:solidFill>
                  <a:srgbClr val="002060"/>
                </a:solidFill>
              </a:rPr>
              <a:t>додавання співавторів </a:t>
            </a:r>
            <a:r>
              <a:rPr lang="uk-UA" sz="2000" dirty="0" smtClean="0">
                <a:solidFill>
                  <a:srgbClr val="002060"/>
                </a:solidFill>
              </a:rPr>
              <a:t>дасть змогу відвідувачам вашого профілю побачити ваші спільні проекти та розглянути можливості співпраці в інших наукових дослідженнях;</a:t>
            </a:r>
            <a:endParaRPr lang="uk-UA" sz="2000" b="1" dirty="0" smtClean="0">
              <a:solidFill>
                <a:srgbClr val="002060"/>
              </a:solidFill>
            </a:endParaRPr>
          </a:p>
          <a:p>
            <a:pPr marL="342900" indent="-342900" algn="just">
              <a:buFont typeface="+mj-lt"/>
              <a:buAutoNum type="arabicParenR"/>
            </a:pPr>
            <a:r>
              <a:rPr lang="uk-UA" sz="2000" b="1" dirty="0" smtClean="0">
                <a:solidFill>
                  <a:srgbClr val="002060"/>
                </a:solidFill>
              </a:rPr>
              <a:t>стежте за цитуваннями: </a:t>
            </a:r>
            <a:r>
              <a:rPr lang="uk-UA" sz="2000" dirty="0" smtClean="0">
                <a:solidFill>
                  <a:srgbClr val="002060"/>
                </a:solidFill>
              </a:rPr>
              <a:t>перевіряйте свій профіль, щоб побачити, хто цитує ваші праці та де. Це допоможе вам зрозуміти, які з ваших робіт найбільш популярні й може покращити результати публікаційної активності у майбутньому;</a:t>
            </a:r>
          </a:p>
          <a:p>
            <a:pPr marL="342900" indent="-342900" algn="just">
              <a:buFont typeface="+mj-lt"/>
              <a:buAutoNum type="arabicParenR"/>
            </a:pPr>
            <a:r>
              <a:rPr lang="uk-UA" sz="2000" b="1" dirty="0" smtClean="0">
                <a:solidFill>
                  <a:srgbClr val="002060"/>
                </a:solidFill>
              </a:rPr>
              <a:t>додавши посилання </a:t>
            </a:r>
            <a:r>
              <a:rPr lang="uk-UA" sz="2000" dirty="0" smtClean="0">
                <a:solidFill>
                  <a:srgbClr val="002060"/>
                </a:solidFill>
              </a:rPr>
              <a:t>на свій профіль в Google Scholar на свій веб-сайт або персональну сторінку, ви збільшите свою онлайн-видимість та допоможете іншим науковцям знайти ваші праці;</a:t>
            </a:r>
          </a:p>
          <a:p>
            <a:pPr marL="342900" indent="-342900" algn="just">
              <a:buFont typeface="+mj-lt"/>
              <a:buAutoNum type="arabicParenR"/>
            </a:pPr>
            <a:r>
              <a:rPr lang="uk-UA" sz="2000" b="1" dirty="0" smtClean="0">
                <a:solidFill>
                  <a:srgbClr val="002060"/>
                </a:solidFill>
              </a:rPr>
              <a:t>актуалізуйте свій профіль</a:t>
            </a:r>
            <a:r>
              <a:rPr lang="uk-UA" sz="2000" dirty="0" smtClean="0">
                <a:solidFill>
                  <a:srgbClr val="002060"/>
                </a:solidFill>
              </a:rPr>
              <a:t>, додавайте нові публікації та відстежуйте цитування. </a:t>
            </a:r>
            <a:endParaRPr lang="uk-UA" sz="2000" dirty="0">
              <a:solidFill>
                <a:srgbClr val="002060"/>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92" y="103909"/>
            <a:ext cx="4306455" cy="630694"/>
          </a:xfrm>
          <a:prstGeom prst="rect">
            <a:avLst/>
          </a:prstGeom>
        </p:spPr>
      </p:pic>
    </p:spTree>
    <p:extLst>
      <p:ext uri="{BB962C8B-B14F-4D97-AF65-F5344CB8AC3E}">
        <p14:creationId xmlns:p14="http://schemas.microsoft.com/office/powerpoint/2010/main" val="2036828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491" y="242455"/>
            <a:ext cx="4306455" cy="630694"/>
          </a:xfrm>
          <a:prstGeom prst="rect">
            <a:avLst/>
          </a:prstGeom>
        </p:spPr>
      </p:pic>
      <p:sp>
        <p:nvSpPr>
          <p:cNvPr id="4" name="Прямоугольник 3"/>
          <p:cNvSpPr/>
          <p:nvPr/>
        </p:nvSpPr>
        <p:spPr>
          <a:xfrm>
            <a:off x="175491" y="944526"/>
            <a:ext cx="11591636" cy="6299160"/>
          </a:xfrm>
          <a:prstGeom prst="rect">
            <a:avLst/>
          </a:prstGeom>
        </p:spPr>
        <p:txBody>
          <a:bodyPr wrap="square">
            <a:spAutoFit/>
          </a:bodyPr>
          <a:lstStyle/>
          <a:p>
            <a:pPr>
              <a:spcBef>
                <a:spcPts val="200"/>
              </a:spcBef>
              <a:spcAft>
                <a:spcPts val="200"/>
              </a:spcAft>
            </a:pPr>
            <a:endParaRPr lang="uk-UA" i="0" dirty="0" smtClean="0">
              <a:solidFill>
                <a:srgbClr val="002060"/>
              </a:solidFill>
              <a:effectLst/>
              <a:latin typeface="Söhne"/>
            </a:endParaRPr>
          </a:p>
          <a:p>
            <a:pPr>
              <a:spcBef>
                <a:spcPts val="200"/>
              </a:spcBef>
              <a:spcAft>
                <a:spcPts val="200"/>
              </a:spcAft>
            </a:pPr>
            <a:r>
              <a:rPr lang="uk-UA" b="1" dirty="0" smtClean="0">
                <a:solidFill>
                  <a:srgbClr val="002060"/>
                </a:solidFill>
                <a:latin typeface="Söhne"/>
              </a:rPr>
              <a:t>Які проблеми найчастіше виникають при роботі з профілем </a:t>
            </a:r>
            <a:r>
              <a:rPr lang="en-CA" b="1" dirty="0" err="1">
                <a:solidFill>
                  <a:srgbClr val="002060"/>
                </a:solidFill>
                <a:latin typeface="Söhne"/>
              </a:rPr>
              <a:t>G</a:t>
            </a:r>
            <a:r>
              <a:rPr lang="uk-UA" b="1" dirty="0" err="1" smtClean="0">
                <a:solidFill>
                  <a:srgbClr val="002060"/>
                </a:solidFill>
                <a:latin typeface="Söhne"/>
              </a:rPr>
              <a:t>oogle</a:t>
            </a:r>
            <a:r>
              <a:rPr lang="uk-UA" b="1" dirty="0" smtClean="0">
                <a:solidFill>
                  <a:srgbClr val="002060"/>
                </a:solidFill>
                <a:latin typeface="Söhne"/>
              </a:rPr>
              <a:t> </a:t>
            </a:r>
            <a:r>
              <a:rPr lang="en-CA" b="1" dirty="0" smtClean="0">
                <a:solidFill>
                  <a:srgbClr val="002060"/>
                </a:solidFill>
                <a:latin typeface="Söhne"/>
              </a:rPr>
              <a:t>S</a:t>
            </a:r>
            <a:r>
              <a:rPr lang="uk-UA" b="1" dirty="0" err="1" smtClean="0">
                <a:solidFill>
                  <a:srgbClr val="002060"/>
                </a:solidFill>
                <a:latin typeface="Söhne"/>
              </a:rPr>
              <a:t>cholar</a:t>
            </a:r>
            <a:r>
              <a:rPr lang="uk-UA" b="1" dirty="0" smtClean="0">
                <a:solidFill>
                  <a:srgbClr val="002060"/>
                </a:solidFill>
                <a:latin typeface="Söhne"/>
              </a:rPr>
              <a:t>?</a:t>
            </a:r>
          </a:p>
          <a:p>
            <a:pPr>
              <a:spcBef>
                <a:spcPts val="200"/>
              </a:spcBef>
              <a:spcAft>
                <a:spcPts val="200"/>
              </a:spcAft>
            </a:pPr>
            <a:endParaRPr lang="uk-UA" dirty="0" smtClean="0">
              <a:solidFill>
                <a:srgbClr val="002060"/>
              </a:solidFill>
              <a:latin typeface="Söhne"/>
            </a:endParaRPr>
          </a:p>
          <a:p>
            <a:pPr marL="342900" indent="-342900" algn="just">
              <a:spcBef>
                <a:spcPts val="200"/>
              </a:spcBef>
              <a:spcAft>
                <a:spcPts val="200"/>
              </a:spcAft>
              <a:buAutoNum type="arabicParenR"/>
            </a:pPr>
            <a:r>
              <a:rPr lang="uk-UA" dirty="0" smtClean="0">
                <a:solidFill>
                  <a:srgbClr val="002060"/>
                </a:solidFill>
                <a:latin typeface="Söhne"/>
              </a:rPr>
              <a:t>під час автоматичного оновлення профілю:</a:t>
            </a:r>
          </a:p>
          <a:p>
            <a:pPr marL="360000" indent="-360000" algn="just">
              <a:spcBef>
                <a:spcPts val="200"/>
              </a:spcBef>
              <a:spcAft>
                <a:spcPts val="200"/>
              </a:spcAft>
              <a:buFont typeface="Wingdings" panose="05000000000000000000" pitchFamily="2" charset="2"/>
              <a:buChar char="§"/>
            </a:pPr>
            <a:r>
              <a:rPr lang="uk-UA" dirty="0" smtClean="0">
                <a:solidFill>
                  <a:srgbClr val="002060"/>
                </a:solidFill>
                <a:latin typeface="Söhne"/>
              </a:rPr>
              <a:t>додаються публікації, в яких тільки згадується прізвище автора (як у вступі до дипломної роботи, авторефераті…)</a:t>
            </a:r>
          </a:p>
          <a:p>
            <a:pPr marL="360000" indent="-360000" algn="just">
              <a:spcBef>
                <a:spcPts val="200"/>
              </a:spcBef>
              <a:spcAft>
                <a:spcPts val="200"/>
              </a:spcAft>
              <a:buFont typeface="Wingdings" panose="05000000000000000000" pitchFamily="2" charset="2"/>
              <a:buChar char="§"/>
            </a:pPr>
            <a:r>
              <a:rPr lang="uk-UA" dirty="0" smtClean="0">
                <a:solidFill>
                  <a:srgbClr val="002060"/>
                </a:solidFill>
                <a:latin typeface="Söhne"/>
              </a:rPr>
              <a:t>деякі цитати публікацій можуть «роз’єднуватись», наприклад цитати публікації українською мовою та цитати в англійській транслітерації;</a:t>
            </a:r>
          </a:p>
          <a:p>
            <a:pPr marL="360000" indent="-360000" algn="just">
              <a:spcBef>
                <a:spcPts val="200"/>
              </a:spcBef>
              <a:spcAft>
                <a:spcPts val="200"/>
              </a:spcAft>
              <a:buFont typeface="Wingdings" panose="05000000000000000000" pitchFamily="2" charset="2"/>
              <a:buChar char="§"/>
            </a:pPr>
            <a:r>
              <a:rPr lang="uk-UA" dirty="0" smtClean="0">
                <a:solidFill>
                  <a:srgbClr val="002060"/>
                </a:solidFill>
                <a:latin typeface="Söhne"/>
              </a:rPr>
              <a:t>може змінюватись кількість цитат (загальна й за окремими публікаціями);</a:t>
            </a:r>
          </a:p>
          <a:p>
            <a:pPr marL="360000" indent="-360000" algn="just">
              <a:spcBef>
                <a:spcPts val="200"/>
              </a:spcBef>
              <a:spcAft>
                <a:spcPts val="200"/>
              </a:spcAft>
              <a:buFont typeface="Wingdings" panose="05000000000000000000" pitchFamily="2" charset="2"/>
              <a:buChar char="§"/>
            </a:pPr>
            <a:r>
              <a:rPr lang="uk-UA" dirty="0" smtClean="0">
                <a:solidFill>
                  <a:srgbClr val="002060"/>
                </a:solidFill>
                <a:latin typeface="Söhne"/>
              </a:rPr>
              <a:t>може відбуватись дублювання публікацій;</a:t>
            </a:r>
          </a:p>
          <a:p>
            <a:pPr algn="just">
              <a:spcBef>
                <a:spcPts val="200"/>
              </a:spcBef>
              <a:spcAft>
                <a:spcPts val="200"/>
              </a:spcAft>
            </a:pPr>
            <a:r>
              <a:rPr lang="uk-UA" dirty="0" smtClean="0">
                <a:solidFill>
                  <a:srgbClr val="002060"/>
                </a:solidFill>
                <a:latin typeface="Söhne"/>
              </a:rPr>
              <a:t>2) </a:t>
            </a:r>
            <a:r>
              <a:rPr lang="uk-UA" dirty="0">
                <a:solidFill>
                  <a:srgbClr val="002060"/>
                </a:solidFill>
                <a:latin typeface="Söhne"/>
              </a:rPr>
              <a:t>в</a:t>
            </a:r>
            <a:r>
              <a:rPr lang="uk-UA" dirty="0" smtClean="0">
                <a:solidFill>
                  <a:srgbClr val="002060"/>
                </a:solidFill>
                <a:latin typeface="Söhne"/>
              </a:rPr>
              <a:t> </a:t>
            </a:r>
            <a:r>
              <a:rPr lang="uk-UA" dirty="0">
                <a:solidFill>
                  <a:srgbClr val="002060"/>
                </a:solidFill>
                <a:latin typeface="Söhne"/>
              </a:rPr>
              <a:t>пошуку Google Scholar </a:t>
            </a:r>
            <a:r>
              <a:rPr lang="uk-UA" dirty="0" smtClean="0">
                <a:solidFill>
                  <a:srgbClr val="002060"/>
                </a:solidFill>
                <a:latin typeface="Söhne"/>
              </a:rPr>
              <a:t>можуть </a:t>
            </a:r>
            <a:r>
              <a:rPr lang="uk-UA" dirty="0">
                <a:solidFill>
                  <a:srgbClr val="002060"/>
                </a:solidFill>
                <a:latin typeface="Söhne"/>
              </a:rPr>
              <a:t>бути підкреслені не всі вже додані в профіль </a:t>
            </a:r>
            <a:r>
              <a:rPr lang="uk-UA" dirty="0" smtClean="0">
                <a:solidFill>
                  <a:srgbClr val="002060"/>
                </a:solidFill>
                <a:latin typeface="Söhne"/>
              </a:rPr>
              <a:t>праці;</a:t>
            </a:r>
          </a:p>
          <a:p>
            <a:pPr algn="just">
              <a:spcBef>
                <a:spcPts val="200"/>
              </a:spcBef>
              <a:spcAft>
                <a:spcPts val="200"/>
              </a:spcAft>
            </a:pPr>
            <a:r>
              <a:rPr lang="uk-UA" dirty="0" smtClean="0">
                <a:solidFill>
                  <a:srgbClr val="002060"/>
                </a:solidFill>
                <a:latin typeface="Söhne"/>
              </a:rPr>
              <a:t>3) при пошуку цитат потрібно перевіряти оновлення не тільки українською мовою, а також англійською чи в транслітерації;</a:t>
            </a:r>
          </a:p>
          <a:p>
            <a:pPr algn="just">
              <a:spcBef>
                <a:spcPts val="200"/>
              </a:spcBef>
              <a:spcAft>
                <a:spcPts val="200"/>
              </a:spcAft>
            </a:pPr>
            <a:r>
              <a:rPr lang="uk-UA" dirty="0" smtClean="0">
                <a:solidFill>
                  <a:srgbClr val="002060"/>
                </a:solidFill>
                <a:latin typeface="Söhne"/>
              </a:rPr>
              <a:t>4) </a:t>
            </a:r>
            <a:r>
              <a:rPr lang="uk-UA" dirty="0">
                <a:solidFill>
                  <a:srgbClr val="002060"/>
                </a:solidFill>
                <a:latin typeface="Söhne"/>
              </a:rPr>
              <a:t>я</a:t>
            </a:r>
            <a:r>
              <a:rPr lang="uk-UA" dirty="0" smtClean="0">
                <a:solidFill>
                  <a:srgbClr val="002060"/>
                </a:solidFill>
                <a:latin typeface="Söhne"/>
              </a:rPr>
              <a:t>кщо додавати групу статей, може бути дублювання або відображення статей авторів з таким самим прізвищем;</a:t>
            </a:r>
          </a:p>
          <a:p>
            <a:pPr algn="just">
              <a:spcBef>
                <a:spcPts val="200"/>
              </a:spcBef>
              <a:spcAft>
                <a:spcPts val="200"/>
              </a:spcAft>
            </a:pPr>
            <a:r>
              <a:rPr lang="uk-UA" dirty="0">
                <a:solidFill>
                  <a:srgbClr val="002060"/>
                </a:solidFill>
                <a:latin typeface="Söhne"/>
              </a:rPr>
              <a:t>5</a:t>
            </a:r>
            <a:r>
              <a:rPr lang="uk-UA" dirty="0" smtClean="0">
                <a:solidFill>
                  <a:srgbClr val="002060"/>
                </a:solidFill>
                <a:latin typeface="Söhne"/>
              </a:rPr>
              <a:t>) </a:t>
            </a:r>
            <a:r>
              <a:rPr lang="uk-UA" dirty="0">
                <a:solidFill>
                  <a:srgbClr val="002060"/>
                </a:solidFill>
                <a:latin typeface="Söhne"/>
              </a:rPr>
              <a:t>д</a:t>
            </a:r>
            <a:r>
              <a:rPr lang="uk-UA" dirty="0" smtClean="0">
                <a:solidFill>
                  <a:srgbClr val="002060"/>
                </a:solidFill>
                <a:latin typeface="Söhne"/>
              </a:rPr>
              <a:t>одавання публікацій вручну теж не гарантує позитивного ефекту, потрібно завжди перевіряти, чи коректно відображається додана публікація в профілі (має бути підкреслена синім кольором з активним посиланням).</a:t>
            </a:r>
          </a:p>
          <a:p>
            <a:pPr marL="342900" indent="-342900">
              <a:spcBef>
                <a:spcPts val="200"/>
              </a:spcBef>
              <a:spcAft>
                <a:spcPts val="200"/>
              </a:spcAft>
              <a:buAutoNum type="arabicParenR"/>
            </a:pPr>
            <a:endParaRPr lang="uk-UA" dirty="0" smtClean="0">
              <a:solidFill>
                <a:srgbClr val="002060"/>
              </a:solidFill>
              <a:latin typeface="Söhne"/>
            </a:endParaRPr>
          </a:p>
          <a:p>
            <a:pPr>
              <a:spcBef>
                <a:spcPts val="200"/>
              </a:spcBef>
              <a:spcAft>
                <a:spcPts val="200"/>
              </a:spcAft>
            </a:pPr>
            <a:endParaRPr lang="uk-UA" dirty="0">
              <a:solidFill>
                <a:srgbClr val="002060"/>
              </a:solidFill>
            </a:endParaRPr>
          </a:p>
        </p:txBody>
      </p:sp>
    </p:spTree>
    <p:extLst>
      <p:ext uri="{BB962C8B-B14F-4D97-AF65-F5344CB8AC3E}">
        <p14:creationId xmlns:p14="http://schemas.microsoft.com/office/powerpoint/2010/main" val="36171689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1616" t="12910" r="81735" b="79393"/>
          <a:stretch/>
        </p:blipFill>
        <p:spPr>
          <a:xfrm>
            <a:off x="0" y="0"/>
            <a:ext cx="4062370" cy="1056469"/>
          </a:xfrm>
          <a:prstGeom prst="rect">
            <a:avLst/>
          </a:prstGeom>
        </p:spPr>
      </p:pic>
      <p:sp>
        <p:nvSpPr>
          <p:cNvPr id="5" name="Прямоугольник 4"/>
          <p:cNvSpPr/>
          <p:nvPr/>
        </p:nvSpPr>
        <p:spPr>
          <a:xfrm>
            <a:off x="314037" y="1240091"/>
            <a:ext cx="11480800" cy="4339650"/>
          </a:xfrm>
          <a:prstGeom prst="rect">
            <a:avLst/>
          </a:prstGeom>
        </p:spPr>
        <p:txBody>
          <a:bodyPr wrap="square">
            <a:spAutoFit/>
          </a:bodyPr>
          <a:lstStyle/>
          <a:p>
            <a:pPr algn="just"/>
            <a:r>
              <a:rPr lang="uk-UA" sz="2300" b="1" dirty="0">
                <a:solidFill>
                  <a:srgbClr val="002060"/>
                </a:solidFill>
                <a:latin typeface="Söhne"/>
              </a:rPr>
              <a:t>Я</a:t>
            </a:r>
            <a:r>
              <a:rPr lang="uk-UA" sz="2300" b="1" dirty="0" smtClean="0">
                <a:solidFill>
                  <a:srgbClr val="002060"/>
                </a:solidFill>
                <a:latin typeface="Söhne"/>
              </a:rPr>
              <a:t>кі проблеми найчастіше виникають при роботі з профілем</a:t>
            </a:r>
            <a:r>
              <a:rPr lang="en-CA" sz="2300" b="1" dirty="0" smtClean="0">
                <a:solidFill>
                  <a:srgbClr val="002060"/>
                </a:solidFill>
                <a:latin typeface="Söhne"/>
              </a:rPr>
              <a:t> </a:t>
            </a:r>
            <a:r>
              <a:rPr lang="uk-UA" sz="2300" b="1" dirty="0" smtClean="0">
                <a:solidFill>
                  <a:srgbClr val="002060"/>
                </a:solidFill>
                <a:latin typeface="Söhne"/>
              </a:rPr>
              <a:t>в</a:t>
            </a:r>
            <a:r>
              <a:rPr lang="en-CA" sz="2300" b="1" dirty="0" smtClean="0">
                <a:solidFill>
                  <a:srgbClr val="002060"/>
                </a:solidFill>
                <a:latin typeface="Söhne"/>
              </a:rPr>
              <a:t> </a:t>
            </a:r>
            <a:r>
              <a:rPr lang="en-CA" sz="2300" b="1" dirty="0">
                <a:solidFill>
                  <a:srgbClr val="002060"/>
                </a:solidFill>
                <a:latin typeface="Söhne"/>
              </a:rPr>
              <a:t>S</a:t>
            </a:r>
            <a:r>
              <a:rPr lang="en-CA" sz="2300" b="1" dirty="0" smtClean="0">
                <a:solidFill>
                  <a:srgbClr val="002060"/>
                </a:solidFill>
                <a:latin typeface="Söhne"/>
              </a:rPr>
              <a:t>copus</a:t>
            </a:r>
            <a:r>
              <a:rPr lang="uk-UA" sz="2300" b="1" dirty="0" smtClean="0">
                <a:solidFill>
                  <a:srgbClr val="002060"/>
                </a:solidFill>
                <a:latin typeface="Söhne"/>
              </a:rPr>
              <a:t>?</a:t>
            </a:r>
            <a:endParaRPr lang="pl-PL" sz="2300" b="1" dirty="0" smtClean="0">
              <a:solidFill>
                <a:srgbClr val="002060"/>
              </a:solidFill>
              <a:latin typeface="Söhne"/>
            </a:endParaRPr>
          </a:p>
          <a:p>
            <a:pPr algn="just"/>
            <a:endParaRPr lang="pl-PL" sz="2300" b="1" dirty="0">
              <a:solidFill>
                <a:srgbClr val="002060"/>
              </a:solidFill>
              <a:latin typeface="Söhne"/>
            </a:endParaRPr>
          </a:p>
          <a:p>
            <a:pPr marL="342900" indent="-342900" algn="just">
              <a:buFont typeface="+mj-lt"/>
              <a:buAutoNum type="arabicParenR"/>
            </a:pPr>
            <a:r>
              <a:rPr lang="uk-UA" sz="2300" dirty="0" smtClean="0">
                <a:solidFill>
                  <a:srgbClr val="002060"/>
                </a:solidFill>
                <a:latin typeface="Söhne"/>
              </a:rPr>
              <a:t>зміна афіліації під час автоматичного оновлення; </a:t>
            </a:r>
          </a:p>
          <a:p>
            <a:pPr marL="342900" indent="-342900" algn="just">
              <a:buFont typeface="+mj-lt"/>
              <a:buAutoNum type="arabicParenR"/>
            </a:pPr>
            <a:r>
              <a:rPr lang="uk-UA" sz="2300" dirty="0" smtClean="0">
                <a:solidFill>
                  <a:srgbClr val="002060"/>
                </a:solidFill>
                <a:latin typeface="Söhne"/>
              </a:rPr>
              <a:t>неправильна афіліація в статтях (можливо, на це впливає вказана в статті афіліація співавторів);</a:t>
            </a:r>
          </a:p>
          <a:p>
            <a:pPr marL="342900" indent="-342900" algn="just">
              <a:buFont typeface="+mj-lt"/>
              <a:buAutoNum type="arabicParenR"/>
            </a:pPr>
            <a:r>
              <a:rPr lang="uk-UA" sz="2300" dirty="0">
                <a:solidFill>
                  <a:srgbClr val="002060"/>
                </a:solidFill>
                <a:latin typeface="Söhne"/>
              </a:rPr>
              <a:t>з</a:t>
            </a:r>
            <a:r>
              <a:rPr lang="uk-UA" sz="2300" dirty="0" smtClean="0">
                <a:solidFill>
                  <a:srgbClr val="002060"/>
                </a:solidFill>
                <a:latin typeface="Söhne"/>
              </a:rPr>
              <a:t>міна написання прізвища в профілі (якщо в статтях були різні варіанти написання).</a:t>
            </a:r>
            <a:endParaRPr lang="en-CA" sz="2300" dirty="0" smtClean="0">
              <a:solidFill>
                <a:srgbClr val="002060"/>
              </a:solidFill>
              <a:latin typeface="Söhne"/>
            </a:endParaRPr>
          </a:p>
          <a:p>
            <a:pPr marL="285750" indent="-285750" algn="just">
              <a:buFontTx/>
              <a:buChar char="-"/>
            </a:pPr>
            <a:endParaRPr lang="en-CA" sz="2300" dirty="0">
              <a:solidFill>
                <a:srgbClr val="002060"/>
              </a:solidFill>
              <a:latin typeface="Söhne"/>
            </a:endParaRPr>
          </a:p>
          <a:p>
            <a:pPr algn="just"/>
            <a:r>
              <a:rPr lang="uk-UA" sz="2300" dirty="0" smtClean="0">
                <a:solidFill>
                  <a:srgbClr val="002060"/>
                </a:solidFill>
                <a:latin typeface="Söhne"/>
              </a:rPr>
              <a:t>Для редагування профілю </a:t>
            </a:r>
            <a:r>
              <a:rPr lang="uk-UA" sz="2300" dirty="0">
                <a:solidFill>
                  <a:srgbClr val="002060"/>
                </a:solidFill>
                <a:latin typeface="Söhne"/>
              </a:rPr>
              <a:t>в</a:t>
            </a:r>
            <a:r>
              <a:rPr lang="en-CA" sz="2300" dirty="0">
                <a:solidFill>
                  <a:srgbClr val="002060"/>
                </a:solidFill>
                <a:latin typeface="Söhne"/>
              </a:rPr>
              <a:t> </a:t>
            </a:r>
            <a:r>
              <a:rPr lang="en-CA" sz="2300" dirty="0" smtClean="0">
                <a:solidFill>
                  <a:srgbClr val="002060"/>
                </a:solidFill>
                <a:latin typeface="Söhne"/>
              </a:rPr>
              <a:t>Scopus</a:t>
            </a:r>
            <a:r>
              <a:rPr lang="uk-UA" sz="2300" dirty="0" smtClean="0">
                <a:solidFill>
                  <a:srgbClr val="002060"/>
                </a:solidFill>
                <a:latin typeface="Söhne"/>
              </a:rPr>
              <a:t> </a:t>
            </a:r>
            <a:r>
              <a:rPr lang="uk-UA" sz="2300" b="1" dirty="0" smtClean="0">
                <a:solidFill>
                  <a:srgbClr val="002060"/>
                </a:solidFill>
                <a:latin typeface="Söhne"/>
              </a:rPr>
              <a:t>потрібна авторизація на сайті</a:t>
            </a:r>
            <a:r>
              <a:rPr lang="uk-UA" sz="2300" dirty="0" smtClean="0">
                <a:solidFill>
                  <a:srgbClr val="002060"/>
                </a:solidFill>
                <a:latin typeface="Söhne"/>
              </a:rPr>
              <a:t>, після цього можна, на приклад, змінити</a:t>
            </a:r>
            <a:r>
              <a:rPr lang="en-CA" sz="2300" dirty="0" smtClean="0">
                <a:solidFill>
                  <a:srgbClr val="002060"/>
                </a:solidFill>
                <a:latin typeface="Söhne"/>
              </a:rPr>
              <a:t>/</a:t>
            </a:r>
            <a:r>
              <a:rPr lang="uk-UA" sz="2300" dirty="0" smtClean="0">
                <a:solidFill>
                  <a:srgbClr val="002060"/>
                </a:solidFill>
                <a:latin typeface="Söhne"/>
              </a:rPr>
              <a:t>редагувати афіліацію, додавати публікації чи подавати запити в службу підтримки. Як правило, зміни у профілі (на приклад, афіліація чи написання прізвища) затверджуються службою підтримки протягом тижня. </a:t>
            </a:r>
            <a:endParaRPr lang="uk-UA" sz="2300" b="1" dirty="0">
              <a:solidFill>
                <a:srgbClr val="002060"/>
              </a:solidFill>
              <a:latin typeface="Söhne"/>
            </a:endParaRPr>
          </a:p>
        </p:txBody>
      </p:sp>
    </p:spTree>
    <p:extLst>
      <p:ext uri="{BB962C8B-B14F-4D97-AF65-F5344CB8AC3E}">
        <p14:creationId xmlns:p14="http://schemas.microsoft.com/office/powerpoint/2010/main" val="2010279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a:srcRect l="378" t="12134" r="83400" b="76218"/>
          <a:stretch/>
        </p:blipFill>
        <p:spPr>
          <a:xfrm>
            <a:off x="120073" y="129309"/>
            <a:ext cx="2835741" cy="1145309"/>
          </a:xfrm>
          <a:prstGeom prst="rect">
            <a:avLst/>
          </a:prstGeom>
        </p:spPr>
      </p:pic>
      <p:sp>
        <p:nvSpPr>
          <p:cNvPr id="4" name="Прямоугольник 3"/>
          <p:cNvSpPr/>
          <p:nvPr/>
        </p:nvSpPr>
        <p:spPr>
          <a:xfrm>
            <a:off x="249380" y="1655727"/>
            <a:ext cx="11379201" cy="3477875"/>
          </a:xfrm>
          <a:prstGeom prst="rect">
            <a:avLst/>
          </a:prstGeom>
        </p:spPr>
        <p:txBody>
          <a:bodyPr wrap="square">
            <a:spAutoFit/>
          </a:bodyPr>
          <a:lstStyle/>
          <a:p>
            <a:pPr algn="just"/>
            <a:r>
              <a:rPr lang="uk-UA" sz="2200" b="1" dirty="0" smtClean="0">
                <a:solidFill>
                  <a:srgbClr val="002060"/>
                </a:solidFill>
                <a:latin typeface="Söhne"/>
              </a:rPr>
              <a:t>Інформація щодо профілю</a:t>
            </a:r>
            <a:r>
              <a:rPr lang="en-CA" sz="2200" b="1" dirty="0" smtClean="0">
                <a:solidFill>
                  <a:srgbClr val="002060"/>
                </a:solidFill>
                <a:latin typeface="Söhne"/>
              </a:rPr>
              <a:t> </a:t>
            </a:r>
            <a:r>
              <a:rPr lang="uk-UA" sz="2200" b="1" dirty="0" smtClean="0">
                <a:solidFill>
                  <a:srgbClr val="002060"/>
                </a:solidFill>
                <a:latin typeface="Söhne"/>
              </a:rPr>
              <a:t>в </a:t>
            </a:r>
            <a:r>
              <a:rPr lang="en-CA" sz="2200" b="1" dirty="0" smtClean="0">
                <a:solidFill>
                  <a:srgbClr val="002060"/>
                </a:solidFill>
                <a:latin typeface="Söhne"/>
              </a:rPr>
              <a:t>Web of Science</a:t>
            </a:r>
            <a:r>
              <a:rPr lang="uk-UA" sz="2200" b="1" dirty="0" smtClean="0">
                <a:solidFill>
                  <a:srgbClr val="002060"/>
                </a:solidFill>
                <a:latin typeface="Söhne"/>
              </a:rPr>
              <a:t>:</a:t>
            </a:r>
          </a:p>
          <a:p>
            <a:pPr algn="just"/>
            <a:r>
              <a:rPr lang="uk-UA" sz="2200" dirty="0" smtClean="0">
                <a:solidFill>
                  <a:srgbClr val="002060"/>
                </a:solidFill>
                <a:latin typeface="Söhne"/>
              </a:rPr>
              <a:t>1) важливо, </a:t>
            </a:r>
            <a:r>
              <a:rPr lang="uk-UA" sz="2200" dirty="0">
                <a:solidFill>
                  <a:srgbClr val="002060"/>
                </a:solidFill>
                <a:latin typeface="Söhne"/>
              </a:rPr>
              <a:t>щоб профіль</a:t>
            </a:r>
            <a:r>
              <a:rPr lang="en-CA" sz="2200" dirty="0">
                <a:solidFill>
                  <a:srgbClr val="002060"/>
                </a:solidFill>
                <a:latin typeface="Söhne"/>
              </a:rPr>
              <a:t> </a:t>
            </a:r>
            <a:r>
              <a:rPr lang="uk-UA" sz="2200" dirty="0">
                <a:solidFill>
                  <a:srgbClr val="002060"/>
                </a:solidFill>
                <a:latin typeface="Söhne"/>
              </a:rPr>
              <a:t>в </a:t>
            </a:r>
            <a:r>
              <a:rPr lang="en-CA" sz="2200" dirty="0">
                <a:solidFill>
                  <a:srgbClr val="002060"/>
                </a:solidFill>
                <a:latin typeface="Söhne"/>
              </a:rPr>
              <a:t>Web of </a:t>
            </a:r>
            <a:r>
              <a:rPr lang="en-CA" sz="2200" dirty="0" smtClean="0">
                <a:solidFill>
                  <a:srgbClr val="002060"/>
                </a:solidFill>
                <a:latin typeface="Söhne"/>
              </a:rPr>
              <a:t>Science</a:t>
            </a:r>
            <a:r>
              <a:rPr lang="uk-UA" sz="2200" dirty="0" smtClean="0">
                <a:solidFill>
                  <a:srgbClr val="002060"/>
                </a:solidFill>
                <a:latin typeface="Söhne"/>
              </a:rPr>
              <a:t> </a:t>
            </a:r>
            <a:r>
              <a:rPr lang="uk-UA" sz="2200" dirty="0">
                <a:solidFill>
                  <a:srgbClr val="002060"/>
                </a:solidFill>
                <a:latin typeface="Söhne"/>
              </a:rPr>
              <a:t>був синхронізований </a:t>
            </a:r>
            <a:r>
              <a:rPr lang="uk-UA" sz="2200" dirty="0" smtClean="0">
                <a:solidFill>
                  <a:srgbClr val="002060"/>
                </a:solidFill>
                <a:latin typeface="Söhne"/>
              </a:rPr>
              <a:t>з профілем в </a:t>
            </a:r>
            <a:r>
              <a:rPr lang="en-CA" sz="2200" dirty="0" smtClean="0">
                <a:solidFill>
                  <a:srgbClr val="002060"/>
                </a:solidFill>
                <a:latin typeface="Söhne"/>
              </a:rPr>
              <a:t>ORCID</a:t>
            </a:r>
            <a:r>
              <a:rPr lang="uk-UA" sz="2200" dirty="0" smtClean="0">
                <a:solidFill>
                  <a:srgbClr val="002060"/>
                </a:solidFill>
                <a:latin typeface="Söhne"/>
              </a:rPr>
              <a:t> (це забезпечить його оновлення);</a:t>
            </a:r>
          </a:p>
          <a:p>
            <a:pPr algn="just"/>
            <a:r>
              <a:rPr lang="uk-UA" sz="2200" dirty="0" smtClean="0">
                <a:solidFill>
                  <a:srgbClr val="002060"/>
                </a:solidFill>
                <a:latin typeface="Söhne"/>
              </a:rPr>
              <a:t>2) в профілі можуть бути представлені не тільки статті, індексовані в </a:t>
            </a:r>
            <a:r>
              <a:rPr lang="en-CA" sz="2200" dirty="0">
                <a:solidFill>
                  <a:srgbClr val="002060"/>
                </a:solidFill>
                <a:latin typeface="Söhne"/>
              </a:rPr>
              <a:t>Web of </a:t>
            </a:r>
            <a:r>
              <a:rPr lang="en-CA" sz="2200" dirty="0" smtClean="0">
                <a:solidFill>
                  <a:srgbClr val="002060"/>
                </a:solidFill>
                <a:latin typeface="Söhne"/>
              </a:rPr>
              <a:t>Science, </a:t>
            </a:r>
            <a:r>
              <a:rPr lang="uk-UA" sz="2200" dirty="0" smtClean="0">
                <a:solidFill>
                  <a:srgbClr val="002060"/>
                </a:solidFill>
                <a:latin typeface="Söhne"/>
              </a:rPr>
              <a:t>а також всі інші публікації (за рахунок синхронізації профіля з </a:t>
            </a:r>
            <a:r>
              <a:rPr lang="en-CA" sz="2200" dirty="0" smtClean="0">
                <a:solidFill>
                  <a:srgbClr val="002060"/>
                </a:solidFill>
                <a:latin typeface="Söhne"/>
              </a:rPr>
              <a:t>ORCID)</a:t>
            </a:r>
            <a:r>
              <a:rPr lang="uk-UA" sz="2200" dirty="0" smtClean="0">
                <a:solidFill>
                  <a:srgbClr val="002060"/>
                </a:solidFill>
                <a:latin typeface="Söhne"/>
              </a:rPr>
              <a:t>, але цитати відображаються тільки за публікаціями в </a:t>
            </a:r>
            <a:r>
              <a:rPr lang="en-CA" sz="2200" dirty="0">
                <a:solidFill>
                  <a:srgbClr val="002060"/>
                </a:solidFill>
                <a:latin typeface="Söhne"/>
              </a:rPr>
              <a:t>Web of S</a:t>
            </a:r>
            <a:r>
              <a:rPr lang="en-CA" sz="2200" dirty="0" smtClean="0">
                <a:solidFill>
                  <a:srgbClr val="002060"/>
                </a:solidFill>
                <a:latin typeface="Söhne"/>
              </a:rPr>
              <a:t>cience</a:t>
            </a:r>
            <a:r>
              <a:rPr lang="uk-UA" sz="2200" dirty="0" smtClean="0">
                <a:solidFill>
                  <a:srgbClr val="002060"/>
                </a:solidFill>
                <a:latin typeface="Söhne"/>
              </a:rPr>
              <a:t>;</a:t>
            </a:r>
            <a:endParaRPr lang="pl-PL" sz="2200" dirty="0" smtClean="0">
              <a:solidFill>
                <a:srgbClr val="002060"/>
              </a:solidFill>
              <a:latin typeface="Söhne"/>
            </a:endParaRPr>
          </a:p>
          <a:p>
            <a:pPr algn="just"/>
            <a:r>
              <a:rPr lang="uk-UA" sz="2200" dirty="0" smtClean="0">
                <a:solidFill>
                  <a:srgbClr val="002060"/>
                </a:solidFill>
                <a:latin typeface="Söhne"/>
              </a:rPr>
              <a:t>3</a:t>
            </a:r>
            <a:r>
              <a:rPr lang="en-CA" sz="2200" dirty="0" smtClean="0">
                <a:solidFill>
                  <a:srgbClr val="002060"/>
                </a:solidFill>
                <a:latin typeface="Söhne"/>
              </a:rPr>
              <a:t>) </a:t>
            </a:r>
            <a:r>
              <a:rPr lang="uk-UA" sz="2200" dirty="0" smtClean="0">
                <a:solidFill>
                  <a:srgbClr val="002060"/>
                </a:solidFill>
                <a:latin typeface="Söhne"/>
              </a:rPr>
              <a:t>додавання праць в профіль може відбуватись автоматично (для публікацій</a:t>
            </a:r>
            <a:r>
              <a:rPr lang="uk-UA" sz="2200" dirty="0">
                <a:solidFill>
                  <a:srgbClr val="002060"/>
                </a:solidFill>
                <a:latin typeface="Söhne"/>
              </a:rPr>
              <a:t>, </a:t>
            </a:r>
            <a:r>
              <a:rPr lang="uk-UA" sz="2200" dirty="0" smtClean="0">
                <a:solidFill>
                  <a:srgbClr val="002060"/>
                </a:solidFill>
                <a:latin typeface="Söhne"/>
              </a:rPr>
              <a:t>індексованих </a:t>
            </a:r>
            <a:r>
              <a:rPr lang="uk-UA" sz="2200" dirty="0">
                <a:solidFill>
                  <a:srgbClr val="002060"/>
                </a:solidFill>
                <a:latin typeface="Söhne"/>
              </a:rPr>
              <a:t>в </a:t>
            </a:r>
            <a:r>
              <a:rPr lang="en-CA" sz="2200" dirty="0">
                <a:solidFill>
                  <a:srgbClr val="002060"/>
                </a:solidFill>
                <a:latin typeface="Söhne"/>
              </a:rPr>
              <a:t>Web of </a:t>
            </a:r>
            <a:r>
              <a:rPr lang="en-CA" sz="2200" dirty="0" smtClean="0">
                <a:solidFill>
                  <a:srgbClr val="002060"/>
                </a:solidFill>
                <a:latin typeface="Söhne"/>
              </a:rPr>
              <a:t>Science</a:t>
            </a:r>
            <a:r>
              <a:rPr lang="uk-UA" sz="2200" dirty="0" smtClean="0">
                <a:solidFill>
                  <a:srgbClr val="002060"/>
                </a:solidFill>
                <a:latin typeface="Söhne"/>
              </a:rPr>
              <a:t>), інші публікації додаються за рахунок </a:t>
            </a:r>
            <a:r>
              <a:rPr lang="uk-UA" sz="2200" dirty="0">
                <a:solidFill>
                  <a:srgbClr val="002060"/>
                </a:solidFill>
                <a:latin typeface="Söhne"/>
              </a:rPr>
              <a:t>синхронізації профіля з </a:t>
            </a:r>
            <a:r>
              <a:rPr lang="en-CA" sz="2200" dirty="0" smtClean="0">
                <a:solidFill>
                  <a:srgbClr val="002060"/>
                </a:solidFill>
                <a:latin typeface="Söhne"/>
              </a:rPr>
              <a:t>ORCID</a:t>
            </a:r>
            <a:r>
              <a:rPr lang="uk-UA" sz="2200" dirty="0" smtClean="0">
                <a:solidFill>
                  <a:srgbClr val="002060"/>
                </a:solidFill>
                <a:latin typeface="Söhne"/>
              </a:rPr>
              <a:t>.</a:t>
            </a:r>
            <a:endParaRPr lang="pl-PL" sz="2200" dirty="0" smtClean="0">
              <a:solidFill>
                <a:srgbClr val="002060"/>
              </a:solidFill>
              <a:latin typeface="Söhne"/>
            </a:endParaRPr>
          </a:p>
          <a:p>
            <a:endParaRPr lang="pl-PL" sz="2200" b="1" dirty="0">
              <a:solidFill>
                <a:srgbClr val="002060"/>
              </a:solidFill>
              <a:latin typeface="Söhne"/>
            </a:endParaRPr>
          </a:p>
        </p:txBody>
      </p:sp>
      <p:sp>
        <p:nvSpPr>
          <p:cNvPr id="5" name="Прямоугольник 4"/>
          <p:cNvSpPr/>
          <p:nvPr/>
        </p:nvSpPr>
        <p:spPr>
          <a:xfrm>
            <a:off x="249380" y="5413110"/>
            <a:ext cx="11129818" cy="830997"/>
          </a:xfrm>
          <a:prstGeom prst="rect">
            <a:avLst/>
          </a:prstGeom>
        </p:spPr>
        <p:txBody>
          <a:bodyPr wrap="square">
            <a:spAutoFit/>
          </a:bodyPr>
          <a:lstStyle/>
          <a:p>
            <a:r>
              <a:rPr lang="uk-UA" sz="2400" b="1" dirty="0">
                <a:solidFill>
                  <a:srgbClr val="002060"/>
                </a:solidFill>
                <a:latin typeface="Söhne"/>
              </a:rPr>
              <a:t>Як зв’язати профіль </a:t>
            </a:r>
            <a:r>
              <a:rPr lang="en-CA" sz="2400" b="1" dirty="0">
                <a:solidFill>
                  <a:srgbClr val="002060"/>
                </a:solidFill>
                <a:latin typeface="Söhne"/>
              </a:rPr>
              <a:t>Web of Science</a:t>
            </a:r>
            <a:r>
              <a:rPr lang="uk-UA" sz="2400" b="1" dirty="0">
                <a:solidFill>
                  <a:srgbClr val="002060"/>
                </a:solidFill>
                <a:latin typeface="Söhne"/>
              </a:rPr>
              <a:t> з </a:t>
            </a:r>
            <a:r>
              <a:rPr lang="en-CA" sz="2400" b="1" dirty="0">
                <a:solidFill>
                  <a:srgbClr val="002060"/>
                </a:solidFill>
                <a:latin typeface="Söhne"/>
              </a:rPr>
              <a:t>ORCID</a:t>
            </a:r>
            <a:r>
              <a:rPr lang="uk-UA" sz="2400" b="1" dirty="0">
                <a:solidFill>
                  <a:srgbClr val="002060"/>
                </a:solidFill>
                <a:latin typeface="Söhne"/>
              </a:rPr>
              <a:t>?</a:t>
            </a:r>
          </a:p>
          <a:p>
            <a:endParaRPr lang="uk-UA" sz="2400" b="1" dirty="0">
              <a:solidFill>
                <a:srgbClr val="FF0000"/>
              </a:solidFill>
              <a:latin typeface="Söhne"/>
            </a:endParaRPr>
          </a:p>
        </p:txBody>
      </p:sp>
    </p:spTree>
    <p:extLst>
      <p:ext uri="{BB962C8B-B14F-4D97-AF65-F5344CB8AC3E}">
        <p14:creationId xmlns:p14="http://schemas.microsoft.com/office/powerpoint/2010/main" val="3960334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a:srcRect l="378" t="12134" r="83400" b="76218"/>
          <a:stretch/>
        </p:blipFill>
        <p:spPr>
          <a:xfrm>
            <a:off x="110837" y="129309"/>
            <a:ext cx="2309758" cy="932873"/>
          </a:xfrm>
          <a:prstGeom prst="rect">
            <a:avLst/>
          </a:prstGeom>
        </p:spPr>
      </p:pic>
      <p:pic>
        <p:nvPicPr>
          <p:cNvPr id="2" name="Рисунок 1"/>
          <p:cNvPicPr>
            <a:picLocks noChangeAspect="1"/>
          </p:cNvPicPr>
          <p:nvPr/>
        </p:nvPicPr>
        <p:blipFill rotWithShape="1">
          <a:blip r:embed="rId3"/>
          <a:srcRect l="4774" t="11651" r="555" b="11113"/>
          <a:stretch/>
        </p:blipFill>
        <p:spPr>
          <a:xfrm>
            <a:off x="223101" y="1231864"/>
            <a:ext cx="11777221" cy="5404606"/>
          </a:xfrm>
          <a:prstGeom prst="rect">
            <a:avLst/>
          </a:prstGeom>
        </p:spPr>
      </p:pic>
    </p:spTree>
    <p:extLst>
      <p:ext uri="{BB962C8B-B14F-4D97-AF65-F5344CB8AC3E}">
        <p14:creationId xmlns:p14="http://schemas.microsoft.com/office/powerpoint/2010/main" val="1760053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a:srcRect l="6563" t="21249" r="71678" b="65573"/>
          <a:stretch/>
        </p:blipFill>
        <p:spPr>
          <a:xfrm>
            <a:off x="0" y="28739"/>
            <a:ext cx="3057333" cy="1041535"/>
          </a:xfrm>
          <a:prstGeom prst="rect">
            <a:avLst/>
          </a:prstGeom>
        </p:spPr>
      </p:pic>
      <p:sp>
        <p:nvSpPr>
          <p:cNvPr id="4" name="Заголовок 3"/>
          <p:cNvSpPr>
            <a:spLocks noGrp="1"/>
          </p:cNvSpPr>
          <p:nvPr>
            <p:ph type="title"/>
          </p:nvPr>
        </p:nvSpPr>
        <p:spPr>
          <a:xfrm>
            <a:off x="3350490" y="378690"/>
            <a:ext cx="6338455" cy="341632"/>
          </a:xfrm>
          <a:prstGeom prst="rect">
            <a:avLst/>
          </a:prstGeom>
        </p:spPr>
        <p:txBody>
          <a:bodyPr wrap="square">
            <a:spAutoFit/>
          </a:bodyPr>
          <a:lstStyle/>
          <a:p>
            <a:r>
              <a:rPr lang="uk-UA" sz="1800" b="1" dirty="0" smtClean="0">
                <a:solidFill>
                  <a:srgbClr val="002060"/>
                </a:solidFill>
                <a:latin typeface="Söhne"/>
                <a:ea typeface="+mn-ea"/>
                <a:cs typeface="+mn-cs"/>
              </a:rPr>
              <a:t>Як додати в </a:t>
            </a:r>
            <a:r>
              <a:rPr lang="en-CA" sz="1800" b="1" dirty="0" smtClean="0">
                <a:solidFill>
                  <a:srgbClr val="002060"/>
                </a:solidFill>
                <a:latin typeface="Söhne"/>
              </a:rPr>
              <a:t>ORCID</a:t>
            </a:r>
            <a:r>
              <a:rPr lang="uk-UA" sz="1800" b="1" dirty="0" smtClean="0">
                <a:solidFill>
                  <a:srgbClr val="002060"/>
                </a:solidFill>
                <a:latin typeface="Söhne"/>
              </a:rPr>
              <a:t> праці з</a:t>
            </a:r>
            <a:r>
              <a:rPr lang="uk-UA" sz="1800" b="1" dirty="0" smtClean="0">
                <a:solidFill>
                  <a:srgbClr val="002060"/>
                </a:solidFill>
                <a:latin typeface="Söhne"/>
                <a:ea typeface="+mn-ea"/>
                <a:cs typeface="+mn-cs"/>
              </a:rPr>
              <a:t> </a:t>
            </a:r>
            <a:r>
              <a:rPr lang="uk-UA" sz="1800" b="1" dirty="0">
                <a:solidFill>
                  <a:srgbClr val="002060"/>
                </a:solidFill>
                <a:latin typeface="Söhne"/>
              </a:rPr>
              <a:t>Google </a:t>
            </a:r>
            <a:r>
              <a:rPr lang="uk-UA" sz="1800" b="1" dirty="0" smtClean="0">
                <a:solidFill>
                  <a:srgbClr val="002060"/>
                </a:solidFill>
                <a:latin typeface="Söhne"/>
              </a:rPr>
              <a:t>Scholar? </a:t>
            </a:r>
            <a:endParaRPr lang="uk-UA" sz="1800" b="1" dirty="0">
              <a:solidFill>
                <a:srgbClr val="002060"/>
              </a:solidFill>
              <a:latin typeface="Söhne"/>
              <a:ea typeface="+mn-ea"/>
              <a:cs typeface="+mn-cs"/>
            </a:endParaRPr>
          </a:p>
        </p:txBody>
      </p:sp>
      <p:pic>
        <p:nvPicPr>
          <p:cNvPr id="2" name="Рисунок 1"/>
          <p:cNvPicPr>
            <a:picLocks noChangeAspect="1"/>
          </p:cNvPicPr>
          <p:nvPr/>
        </p:nvPicPr>
        <p:blipFill rotWithShape="1">
          <a:blip r:embed="rId3"/>
          <a:srcRect l="28883" t="11993" r="829" b="21180"/>
          <a:stretch/>
        </p:blipFill>
        <p:spPr>
          <a:xfrm>
            <a:off x="540375" y="1144165"/>
            <a:ext cx="10364454" cy="5542962"/>
          </a:xfrm>
          <a:prstGeom prst="rect">
            <a:avLst/>
          </a:prstGeom>
        </p:spPr>
      </p:pic>
    </p:spTree>
    <p:extLst>
      <p:ext uri="{BB962C8B-B14F-4D97-AF65-F5344CB8AC3E}">
        <p14:creationId xmlns:p14="http://schemas.microsoft.com/office/powerpoint/2010/main" val="106936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a:srcRect l="739" t="12085" r="8587" b="6075"/>
          <a:stretch/>
        </p:blipFill>
        <p:spPr>
          <a:xfrm>
            <a:off x="339435" y="691682"/>
            <a:ext cx="11590654" cy="5884609"/>
          </a:xfrm>
          <a:prstGeom prst="rect">
            <a:avLst/>
          </a:prstGeom>
        </p:spPr>
      </p:pic>
      <p:sp>
        <p:nvSpPr>
          <p:cNvPr id="4" name="Заголовок 3"/>
          <p:cNvSpPr>
            <a:spLocks noGrp="1"/>
          </p:cNvSpPr>
          <p:nvPr>
            <p:ph type="title"/>
          </p:nvPr>
        </p:nvSpPr>
        <p:spPr>
          <a:xfrm>
            <a:off x="339435" y="212435"/>
            <a:ext cx="6338455" cy="341632"/>
          </a:xfrm>
          <a:prstGeom prst="rect">
            <a:avLst/>
          </a:prstGeom>
        </p:spPr>
        <p:txBody>
          <a:bodyPr wrap="square">
            <a:spAutoFit/>
          </a:bodyPr>
          <a:lstStyle/>
          <a:p>
            <a:r>
              <a:rPr lang="uk-UA" sz="1800" b="1" dirty="0" smtClean="0">
                <a:solidFill>
                  <a:srgbClr val="002060"/>
                </a:solidFill>
                <a:latin typeface="Söhne"/>
                <a:ea typeface="+mn-ea"/>
                <a:cs typeface="+mn-cs"/>
              </a:rPr>
              <a:t>Як додати в </a:t>
            </a:r>
            <a:r>
              <a:rPr lang="en-CA" sz="1800" b="1" dirty="0" smtClean="0">
                <a:solidFill>
                  <a:srgbClr val="002060"/>
                </a:solidFill>
                <a:latin typeface="Söhne"/>
              </a:rPr>
              <a:t>ORCID</a:t>
            </a:r>
            <a:r>
              <a:rPr lang="uk-UA" sz="1800" b="1" dirty="0" smtClean="0">
                <a:solidFill>
                  <a:srgbClr val="002060"/>
                </a:solidFill>
                <a:latin typeface="Söhne"/>
              </a:rPr>
              <a:t> праці з</a:t>
            </a:r>
            <a:r>
              <a:rPr lang="uk-UA" sz="1800" b="1" dirty="0" smtClean="0">
                <a:solidFill>
                  <a:srgbClr val="002060"/>
                </a:solidFill>
                <a:latin typeface="Söhne"/>
                <a:ea typeface="+mn-ea"/>
                <a:cs typeface="+mn-cs"/>
              </a:rPr>
              <a:t> </a:t>
            </a:r>
            <a:r>
              <a:rPr lang="uk-UA" sz="1800" b="1" dirty="0">
                <a:solidFill>
                  <a:srgbClr val="002060"/>
                </a:solidFill>
                <a:latin typeface="Söhne"/>
              </a:rPr>
              <a:t>Google </a:t>
            </a:r>
            <a:r>
              <a:rPr lang="uk-UA" sz="1800" b="1" dirty="0" smtClean="0">
                <a:solidFill>
                  <a:srgbClr val="002060"/>
                </a:solidFill>
                <a:latin typeface="Söhne"/>
              </a:rPr>
              <a:t>Scholar? </a:t>
            </a:r>
            <a:endParaRPr lang="uk-UA" sz="1800" b="1" dirty="0">
              <a:solidFill>
                <a:srgbClr val="002060"/>
              </a:solidFill>
              <a:latin typeface="Söhne"/>
              <a:ea typeface="+mn-ea"/>
              <a:cs typeface="+mn-cs"/>
            </a:endParaRPr>
          </a:p>
        </p:txBody>
      </p:sp>
    </p:spTree>
    <p:extLst>
      <p:ext uri="{BB962C8B-B14F-4D97-AF65-F5344CB8AC3E}">
        <p14:creationId xmlns:p14="http://schemas.microsoft.com/office/powerpoint/2010/main" val="420790097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1128</TotalTime>
  <Words>630</Words>
  <Application>Microsoft Office PowerPoint</Application>
  <PresentationFormat>Широкоэкранный</PresentationFormat>
  <Paragraphs>46</Paragraphs>
  <Slides>13</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13</vt:i4>
      </vt:variant>
    </vt:vector>
  </HeadingPairs>
  <TitlesOfParts>
    <vt:vector size="20" baseType="lpstr">
      <vt:lpstr>Arial</vt:lpstr>
      <vt:lpstr>Calibri</vt:lpstr>
      <vt:lpstr>Calibri Light</vt:lpstr>
      <vt:lpstr>Söhne</vt:lpstr>
      <vt:lpstr>Tahoma</vt:lpstr>
      <vt:lpstr>Wingdings</vt:lpstr>
      <vt:lpstr>Тема Office</vt:lpstr>
      <vt:lpstr>Просування наукових профілів  в цифровому середовищі</vt:lpstr>
      <vt:lpstr>        Чому наукові профілі важливі?  1) профіль дає змогу оцінити науковий внесок. Google Scholar, Scopus чи Web of Science надають показники, які можуть допомогти оцінити науковий внесок вчених. Передусім це індекс Хірша та кількість цитувань; 2) профіль характеризує публікаційну активність. Наприклад, дає змогу побачити список найбільш цитованих праць, розвиток науковця, зміну його наукових інтересів за певний період часу; 3) кількість цитат в Scopus, Web of Science чи Google Scholar може враховуватись при наданні гранту чи працевлаштуванні, участі у спільних наукових проектах. Для цього дуже важливою умовою є збільшення кількості публікацій англійською мовою;  4) показники цитувань враховуються в багатьох освітніх рейтингах (наприклад, Web of Universities, The QS World University Rankings, Academic Ranking of World Universities та ін.) </vt:lpstr>
      <vt:lpstr>Презентация PowerPoint</vt:lpstr>
      <vt:lpstr>Презентация PowerPoint</vt:lpstr>
      <vt:lpstr>Презентация PowerPoint</vt:lpstr>
      <vt:lpstr>Презентация PowerPoint</vt:lpstr>
      <vt:lpstr>Презентация PowerPoint</vt:lpstr>
      <vt:lpstr>Як додати в ORCID праці з Google Scholar? </vt:lpstr>
      <vt:lpstr>Як додати в ORCID праці з Google Scholar? </vt:lpstr>
      <vt:lpstr>Презентация PowerPoint</vt:lpstr>
      <vt:lpstr>Презентация PowerPoint</vt:lpstr>
      <vt:lpstr>Презентация PowerPoint</vt:lpstr>
      <vt:lpstr>Презентация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Просування наукових профілів в цифровому середовищі</dc:title>
  <dc:creator>Учетная запись Майкрософт</dc:creator>
  <cp:lastModifiedBy>Учетная запись Майкрософт</cp:lastModifiedBy>
  <cp:revision>46</cp:revision>
  <dcterms:created xsi:type="dcterms:W3CDTF">2023-02-22T06:20:37Z</dcterms:created>
  <dcterms:modified xsi:type="dcterms:W3CDTF">2023-02-27T22:08:41Z</dcterms:modified>
</cp:coreProperties>
</file>