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9"/>
  </p:notesMasterIdLst>
  <p:sldIdLst>
    <p:sldId id="266" r:id="rId2"/>
    <p:sldId id="270" r:id="rId3"/>
    <p:sldId id="271" r:id="rId4"/>
    <p:sldId id="272" r:id="rId5"/>
    <p:sldId id="262" r:id="rId6"/>
    <p:sldId id="264" r:id="rId7"/>
    <p:sldId id="265" r:id="rId8"/>
  </p:sldIdLst>
  <p:sldSz cx="9144000" cy="5143500" type="screen16x9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7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CCAAC-918E-476E-85B1-5E1F3F126180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14AFB-B059-4EEA-B57C-666BC50C6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2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14AFB-B059-4EEA-B57C-666BC50C6B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6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1"/>
            <a:ext cx="7848600" cy="1445419"/>
          </a:xfrm>
        </p:spPr>
        <p:txBody>
          <a:bodyPr anchor="b">
            <a:noAutofit/>
          </a:bodyPr>
          <a:lstStyle>
            <a:lvl1pPr>
              <a:defRPr sz="41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09.02.2021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09.02.2021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09.02.2021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618F5DC-79EC-467F-ACC8-AC05CA266654}"/>
              </a:ext>
            </a:extLst>
          </p:cNvPr>
          <p:cNvSpPr/>
          <p:nvPr userDrawn="1"/>
        </p:nvSpPr>
        <p:spPr>
          <a:xfrm>
            <a:off x="376" y="436"/>
            <a:ext cx="1890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>
              <a:solidFill>
                <a:srgbClr val="DCEFEB"/>
              </a:solidFill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2FD335D0-A26D-44FF-A9E4-BA9185A9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593" y="175500"/>
            <a:ext cx="5963759" cy="776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3B3B7749-73D6-4285-91B8-CEFE987DE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1592" y="1086750"/>
            <a:ext cx="5963841" cy="3522292"/>
          </a:xfrm>
        </p:spPr>
        <p:txBody>
          <a:bodyPr/>
          <a:lstStyle>
            <a:lvl1pPr marL="0" indent="0">
              <a:buNone/>
              <a:defRPr/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68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273844"/>
            <a:ext cx="7886699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9144000" cy="7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>
              <a:solidFill>
                <a:srgbClr val="DCEFEB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9337" y="5079319"/>
            <a:ext cx="9144000" cy="7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>
              <a:solidFill>
                <a:srgbClr val="DCEFEB"/>
              </a:solidFill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2" y="37127"/>
            <a:ext cx="2133563" cy="205875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 dirty="0">
                <a:solidFill>
                  <a:srgbClr val="DCEFEB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>
                <a:solidFill>
                  <a:srgbClr val="DCEFEB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7036989" y="4947695"/>
            <a:ext cx="2133563" cy="205875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 dirty="0">
                <a:solidFill>
                  <a:srgbClr val="DCEFEB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>
                <a:solidFill>
                  <a:srgbClr val="DCEFEB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525191"/>
            <a:ext cx="7833122" cy="3037284"/>
          </a:xfrm>
        </p:spPr>
        <p:txBody>
          <a:bodyPr/>
          <a:lstStyle>
            <a:lvl1pPr marL="0" indent="0">
              <a:buNone/>
              <a:defRPr/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71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273844"/>
            <a:ext cx="3943351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09.02.2021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9144000" cy="7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>
              <a:solidFill>
                <a:srgbClr val="DCEFEB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9337" y="5079319"/>
            <a:ext cx="9144000" cy="7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>
              <a:solidFill>
                <a:srgbClr val="DCEFEB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637" y="-429"/>
            <a:ext cx="3889772" cy="5143931"/>
          </a:xfrm>
          <a:solidFill>
            <a:schemeClr val="bg1"/>
          </a:solidFill>
        </p:spPr>
        <p:txBody>
          <a:bodyPr/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3905411" y="27056"/>
            <a:ext cx="2133563" cy="205875"/>
            <a:chOff x="5228062" y="49500"/>
            <a:chExt cx="2844750" cy="274500"/>
          </a:xfrm>
          <a:solidFill>
            <a:schemeClr val="tx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 dirty="0">
                <a:solidFill>
                  <a:srgbClr val="DCEFEB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>
                <a:solidFill>
                  <a:srgbClr val="DCEFEB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7036989" y="4947695"/>
            <a:ext cx="2133563" cy="205875"/>
            <a:chOff x="9347250" y="6571200"/>
            <a:chExt cx="2844750" cy="27450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 dirty="0">
                <a:solidFill>
                  <a:srgbClr val="DCEFEB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>
                <a:solidFill>
                  <a:srgbClr val="DCEFEB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1" y="1525191"/>
            <a:ext cx="3889772" cy="30372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383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9144000" cy="7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>
              <a:solidFill>
                <a:srgbClr val="DCEFEB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5069250"/>
            <a:ext cx="9144000" cy="7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>
              <a:solidFill>
                <a:srgbClr val="DCEFEB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3120752" y="113"/>
            <a:ext cx="2133563" cy="214515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 dirty="0">
                <a:solidFill>
                  <a:srgbClr val="DCEFEB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=""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>
                <a:solidFill>
                  <a:srgbClr val="DCEFEB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26436" y="4937627"/>
            <a:ext cx="2133563" cy="205875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 dirty="0">
                <a:solidFill>
                  <a:srgbClr val="DCEFEB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>
                <a:solidFill>
                  <a:srgbClr val="DCEFEB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4228" y="6750"/>
            <a:ext cx="3889772" cy="24975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=""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40" y="364126"/>
            <a:ext cx="394335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741" y="1615473"/>
            <a:ext cx="3889772" cy="30372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8478" y="2639250"/>
            <a:ext cx="3889772" cy="24975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9144000" cy="7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>
              <a:solidFill>
                <a:srgbClr val="DCEFEB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5069250"/>
            <a:ext cx="9144000" cy="74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>
              <a:solidFill>
                <a:srgbClr val="DCEFEB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7010439" y="28487"/>
            <a:ext cx="2133563" cy="214515"/>
            <a:chOff x="9347250" y="37980"/>
            <a:chExt cx="2844750" cy="286020"/>
          </a:xfrm>
          <a:solidFill>
            <a:schemeClr val="tx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 dirty="0">
                <a:solidFill>
                  <a:srgbClr val="DCEFEB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>
                <a:solidFill>
                  <a:srgbClr val="DCEFEB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26436" y="4937627"/>
            <a:ext cx="2133563" cy="205875"/>
            <a:chOff x="-35250" y="6583500"/>
            <a:chExt cx="2844750" cy="274500"/>
          </a:xfrm>
          <a:solidFill>
            <a:schemeClr val="tx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 dirty="0">
                <a:solidFill>
                  <a:srgbClr val="DCEFEB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ru-RU" sz="1400">
                <a:solidFill>
                  <a:srgbClr val="DCEFE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5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=""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88" y="175500"/>
            <a:ext cx="8505825" cy="776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089" y="1727598"/>
            <a:ext cx="3004163" cy="1215628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6508" y="1727598"/>
            <a:ext cx="3004163" cy="1215628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1258" y="1727598"/>
            <a:ext cx="2253656" cy="1215628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090" y="3043623"/>
            <a:ext cx="2253656" cy="1215628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704584" y="3043623"/>
            <a:ext cx="3004163" cy="1215628"/>
          </a:xfrm>
        </p:spPr>
        <p:txBody>
          <a:bodyPr/>
          <a:lstStyle/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32002" y="3043623"/>
            <a:ext cx="3004163" cy="1215628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9804" y="1120380"/>
            <a:ext cx="8505825" cy="470297"/>
          </a:xfrm>
        </p:spPr>
        <p:txBody>
          <a:bodyPr/>
          <a:lstStyle>
            <a:lvl1pPr marL="0" indent="0">
              <a:buNone/>
              <a:defRPr/>
            </a:lvl1pPr>
            <a:lvl2pPr marL="342884" indent="0">
              <a:buNone/>
              <a:defRPr/>
            </a:lvl2pPr>
            <a:lvl3pPr marL="685766" indent="0">
              <a:buNone/>
              <a:defRPr/>
            </a:lvl3pPr>
            <a:lvl4pPr marL="1028649" indent="0">
              <a:buNone/>
              <a:defRPr/>
            </a:lvl4pPr>
            <a:lvl5pPr marL="1371532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849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4749BF-E679-4094-8E73-30397832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4280850" cy="99417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44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ru-RU" sz="1400">
              <a:solidFill>
                <a:srgbClr val="DCEFEB"/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593058"/>
            <a:ext cx="7886700" cy="11477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884" indent="0">
              <a:buNone/>
              <a:defRPr>
                <a:solidFill>
                  <a:schemeClr val="bg1"/>
                </a:solidFill>
              </a:defRPr>
            </a:lvl2pPr>
            <a:lvl3pPr marL="685766" indent="0">
              <a:buNone/>
              <a:defRPr>
                <a:solidFill>
                  <a:schemeClr val="bg1"/>
                </a:solidFill>
              </a:defRPr>
            </a:lvl3pPr>
            <a:lvl4pPr marL="1028649" indent="0">
              <a:buNone/>
              <a:defRPr>
                <a:solidFill>
                  <a:schemeClr val="bg1"/>
                </a:solidFill>
              </a:defRPr>
            </a:lvl4pPr>
            <a:lvl5pPr marL="137153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917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09.02.2021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09.02.2021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09.02.2021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09.02.2021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9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09.02.2021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66"/>
            <a:fld id="{90FB3E60-2F82-4C12-95B3-7ACC1B0E5862}" type="datetimeFigureOut">
              <a:rPr lang="ru-RU" smtClean="0">
                <a:solidFill>
                  <a:srgbClr val="167373">
                    <a:tint val="75000"/>
                  </a:srgbClr>
                </a:solidFill>
              </a:rPr>
              <a:pPr defTabSz="685766"/>
              <a:t>09.02.2021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66"/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66"/>
            <a:fld id="{895981FB-684B-4CAF-A490-D4A6C9E8C494}" type="slidenum">
              <a:rPr lang="ru-RU" smtClean="0">
                <a:solidFill>
                  <a:srgbClr val="167373">
                    <a:tint val="75000"/>
                  </a:srgbClr>
                </a:solidFill>
              </a:rPr>
              <a:pPr defTabSz="685766"/>
              <a:t>‹#›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09.02.2021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7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3E60-2F82-4C12-95B3-7ACC1B0E5862}" type="datetimeFigureOut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09.02.2021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1FB-684B-4CAF-A490-D4A6C9E8C494}" type="slidenum">
              <a:rPr lang="ru-RU" smtClean="0">
                <a:solidFill>
                  <a:srgbClr val="167373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167373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D0363A-E8FF-4159-8A71-900A29B336D9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100" b="1">
                <a:solidFill>
                  <a:srgbClr val="FFFFFF"/>
                </a:solidFill>
              </a:defRPr>
            </a:lvl1pPr>
          </a:lstStyle>
          <a:p>
            <a:fld id="{ED3B7D11-A13A-47BF-BE3F-C681CC08D70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hlinkClick r:id="rId21"/>
            <a:extLst>
              <a:ext uri="{FF2B5EF4-FFF2-40B4-BE49-F238E27FC236}">
                <a16:creationId xmlns="" xmlns:a16="http://schemas.microsoft.com/office/drawing/2014/main" id="{34A6A0F7-627E-4580-AA51-61AFC9D0121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5500" y="275545"/>
            <a:ext cx="568322" cy="568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38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5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psykneu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facebook.com/KafPedPsycholKNE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openxmlformats.org/officeDocument/2006/relationships/hyperlink" Target="https://t.me/joinchat/FFwNzBen5OJNvbJuhY06bA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www.facebook.com/ekpedKN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040" y="411511"/>
            <a:ext cx="6804256" cy="1512168"/>
          </a:xfrm>
        </p:spPr>
        <p:txBody>
          <a:bodyPr>
            <a:noAutofit/>
          </a:bodyPr>
          <a:lstStyle/>
          <a:p>
            <a:pPr algn="l"/>
            <a:r>
              <a:rPr lang="uk-UA" sz="4400" b="1" dirty="0">
                <a:solidFill>
                  <a:srgbClr val="0070C0"/>
                </a:solidFill>
              </a:rPr>
              <a:t>Кафедра педагогіки та психології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Марина.Марина-ПК\OneDrive - КНЕУ\КНЕУ\ВСТУПНА_КОМПАНІЯ\2021\Лого_КНЕУ\лого_КНЕУ_соцмережi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1510"/>
            <a:ext cx="89535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Марина.Марина-ПК\OneDrive - КНЕУ\КНЕУ\ВСТУПНА_КОМПАНІЯ\2021\Лого_КНЕУ\logo_FUPS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70" y="416843"/>
            <a:ext cx="9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33" y="2139702"/>
            <a:ext cx="4294151" cy="2213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58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194" y="555526"/>
            <a:ext cx="82089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>
                <a:solidFill>
                  <a:srgbClr val="0070C0"/>
                </a:solidFill>
              </a:rPr>
              <a:t>«Пізнай самого себе - і ти пізнаєш весь світ» </a:t>
            </a:r>
            <a:endParaRPr lang="uk-UA" sz="1600" i="1" dirty="0" smtClean="0">
              <a:solidFill>
                <a:srgbClr val="0070C0"/>
              </a:solidFill>
            </a:endParaRPr>
          </a:p>
          <a:p>
            <a:pPr algn="r"/>
            <a:r>
              <a:rPr lang="ru-RU" sz="1400" dirty="0" err="1" smtClean="0">
                <a:solidFill>
                  <a:srgbClr val="0070C0"/>
                </a:solidFill>
              </a:rPr>
              <a:t>Давньогрецький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афоризм</a:t>
            </a:r>
          </a:p>
          <a:p>
            <a:r>
              <a:rPr lang="uk-UA" sz="1600" i="1" dirty="0" smtClean="0">
                <a:solidFill>
                  <a:srgbClr val="0070C0"/>
                </a:solidFill>
              </a:rPr>
              <a:t>«</a:t>
            </a:r>
            <a:r>
              <a:rPr lang="uk-UA" sz="1600" i="1" dirty="0">
                <a:solidFill>
                  <a:srgbClr val="0070C0"/>
                </a:solidFill>
              </a:rPr>
              <a:t>Людина не може по-справжньому вдосконалитися, якщо не допомагає вдосконалюватися іншим»</a:t>
            </a:r>
            <a:r>
              <a:rPr lang="uk-UA" sz="1600" dirty="0">
                <a:solidFill>
                  <a:srgbClr val="0070C0"/>
                </a:solidFill>
              </a:rPr>
              <a:t> </a:t>
            </a:r>
            <a:endParaRPr lang="uk-UA" sz="1400" dirty="0" smtClean="0">
              <a:solidFill>
                <a:srgbClr val="0070C0"/>
              </a:solidFill>
            </a:endParaRPr>
          </a:p>
          <a:p>
            <a:pPr algn="r"/>
            <a:r>
              <a:rPr lang="uk-UA" sz="1400" dirty="0" smtClean="0">
                <a:solidFill>
                  <a:srgbClr val="0070C0"/>
                </a:solidFill>
              </a:rPr>
              <a:t>Ч</a:t>
            </a:r>
            <a:r>
              <a:rPr lang="uk-UA" sz="1400" dirty="0">
                <a:solidFill>
                  <a:srgbClr val="0070C0"/>
                </a:solidFill>
              </a:rPr>
              <a:t>. Діккенс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uk-UA" sz="1600" i="1" dirty="0" smtClean="0">
                <a:solidFill>
                  <a:srgbClr val="0070C0"/>
                </a:solidFill>
              </a:rPr>
              <a:t>«</a:t>
            </a:r>
            <a:r>
              <a:rPr lang="uk-UA" sz="1600" i="1" dirty="0">
                <a:solidFill>
                  <a:srgbClr val="0070C0"/>
                </a:solidFill>
              </a:rPr>
              <a:t>Цікавіше, ніж сама людина,</a:t>
            </a:r>
            <a:r>
              <a:rPr lang="uk-UA" sz="1600" i="1" dirty="0" err="1">
                <a:solidFill>
                  <a:srgbClr val="0070C0"/>
                </a:solidFill>
              </a:rPr>
              <a:t> нічого</a:t>
            </a:r>
            <a:r>
              <a:rPr lang="uk-UA" sz="1600" i="1" dirty="0">
                <a:solidFill>
                  <a:srgbClr val="0070C0"/>
                </a:solidFill>
              </a:rPr>
              <a:t> в світі немає»</a:t>
            </a:r>
            <a:r>
              <a:rPr lang="uk-UA" sz="1600" dirty="0">
                <a:solidFill>
                  <a:srgbClr val="0070C0"/>
                </a:solidFill>
              </a:rPr>
              <a:t> </a:t>
            </a:r>
            <a:endParaRPr lang="uk-UA" sz="1600" dirty="0" smtClean="0">
              <a:solidFill>
                <a:srgbClr val="0070C0"/>
              </a:solidFill>
            </a:endParaRPr>
          </a:p>
          <a:p>
            <a:pPr algn="r"/>
            <a:r>
              <a:rPr lang="uk-UA" sz="1400" dirty="0" smtClean="0">
                <a:solidFill>
                  <a:srgbClr val="0070C0"/>
                </a:solidFill>
              </a:rPr>
              <a:t>В</a:t>
            </a:r>
            <a:r>
              <a:rPr lang="uk-UA" sz="1400" dirty="0">
                <a:solidFill>
                  <a:srgbClr val="0070C0"/>
                </a:solidFill>
              </a:rPr>
              <a:t>. Сухомлинський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5" name="Picture 10" descr="Ð¡Ð²ÑÑÐ»Ð¸Ð½Ð° Ð²ÑÐ´ Olga Lovk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9" r="366" b="25481"/>
          <a:stretch>
            <a:fillRect/>
          </a:stretch>
        </p:blipFill>
        <p:spPr bwMode="auto">
          <a:xfrm>
            <a:off x="1547664" y="2495550"/>
            <a:ext cx="5931195" cy="2236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4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40030"/>
            <a:ext cx="7571184" cy="8689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000" kern="1200" spc="-75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1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Освітньо-професійна програма</a:t>
            </a:r>
            <a:r>
              <a:rPr lang="uk-UA" sz="2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uk-UA" sz="21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/>
            </a:r>
            <a:br>
              <a:rPr lang="uk-UA" sz="21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uk-UA" sz="21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“ЕКОНОМІЧНА ТА СОЦІАЛЬНА ПСИХОЛОГІЯ”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930" y="987574"/>
            <a:ext cx="5069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400" b="1" i="1" dirty="0">
                <a:solidFill>
                  <a:srgbClr val="0070C0"/>
                </a:solidFill>
                <a:latin typeface="Arial" charset="0"/>
              </a:rPr>
              <a:t>Галузь знань: </a:t>
            </a:r>
            <a:r>
              <a:rPr lang="uk-UA" sz="1400" dirty="0"/>
              <a:t>05 «Соціальні та поведінкові науки» </a:t>
            </a:r>
          </a:p>
          <a:p>
            <a:pPr>
              <a:defRPr/>
            </a:pPr>
            <a:r>
              <a:rPr lang="uk-UA" sz="1400" b="1" i="1" dirty="0">
                <a:solidFill>
                  <a:srgbClr val="0070C0"/>
                </a:solidFill>
                <a:latin typeface="Arial" charset="0"/>
              </a:rPr>
              <a:t>Спеціальність: </a:t>
            </a:r>
            <a:r>
              <a:rPr lang="uk-UA" sz="1400" dirty="0"/>
              <a:t>053 «Психологія» </a:t>
            </a:r>
          </a:p>
          <a:p>
            <a:pPr>
              <a:defRPr/>
            </a:pPr>
            <a:r>
              <a:rPr lang="uk-UA" sz="1400" b="1" i="1" dirty="0">
                <a:solidFill>
                  <a:srgbClr val="0070C0"/>
                </a:solidFill>
                <a:latin typeface="Arial" charset="0"/>
              </a:rPr>
              <a:t>Освітня кваліфікація: </a:t>
            </a:r>
            <a:r>
              <a:rPr lang="uk-UA" sz="1400" dirty="0"/>
              <a:t>бакалавр з </a:t>
            </a:r>
            <a:r>
              <a:rPr lang="uk-UA" sz="1400" dirty="0" smtClean="0"/>
              <a:t>психології</a:t>
            </a:r>
            <a:endParaRPr lang="uk-UA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930" y="1853952"/>
            <a:ext cx="7445454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Мета освітньої програми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999" y="2813894"/>
            <a:ext cx="7445454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Майбутні </a:t>
            </a:r>
            <a:r>
              <a:rPr lang="uk-UA" b="1" dirty="0" smtClean="0">
                <a:solidFill>
                  <a:schemeClr val="bg1"/>
                </a:solidFill>
              </a:rPr>
              <a:t>професії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962" y="3745975"/>
            <a:ext cx="7445454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Конкурентні переваги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930" y="2139702"/>
            <a:ext cx="744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200" dirty="0"/>
              <a:t>підготовка кваліфікованих фахівців, здатних до впровадження </a:t>
            </a:r>
            <a:r>
              <a:rPr lang="uk-UA" sz="1200" dirty="0" err="1"/>
              <a:t>психодіагностичних</a:t>
            </a:r>
            <a:r>
              <a:rPr lang="uk-UA" sz="1200" dirty="0"/>
              <a:t>, розвивальних, навчальних, </a:t>
            </a:r>
            <a:r>
              <a:rPr lang="uk-UA" sz="1200" dirty="0" err="1"/>
              <a:t>психокорекційних</a:t>
            </a:r>
            <a:r>
              <a:rPr lang="uk-UA" sz="1200" dirty="0"/>
              <a:t> та психопрофілактичних програм, спрямованих на розв’язання типових соціально-психологічних проблем та спеціалізованих завдань у соціальній сфері та сфері економіки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471" y="3099644"/>
            <a:ext cx="773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200" dirty="0"/>
              <a:t>психолог (консультант, </a:t>
            </a:r>
            <a:r>
              <a:rPr lang="uk-UA" sz="1200" dirty="0" err="1"/>
              <a:t>коуч</a:t>
            </a:r>
            <a:r>
              <a:rPr lang="uk-UA" sz="1200" dirty="0"/>
              <a:t>, бізнес-тренер, медіатор тощо); психолог у науково-дослідних інститутах, державних і комерційних структурах, в органах влади, в організаціях, які займаються виробництвом і реалізацією соціальних та економічних послуг і консультативних фірмах</a:t>
            </a:r>
            <a:endParaRPr lang="uk-UA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00584" y="4132350"/>
            <a:ext cx="757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200" b="1" i="1" dirty="0">
                <a:solidFill>
                  <a:schemeClr val="accent1">
                    <a:lumMod val="75000"/>
                  </a:schemeClr>
                </a:solidFill>
              </a:rPr>
              <a:t>фахова спрямованість </a:t>
            </a:r>
            <a:r>
              <a:rPr lang="uk-UA" sz="1200" dirty="0"/>
              <a:t>обов’язкових </a:t>
            </a:r>
            <a:r>
              <a:rPr lang="uk-UA" sz="1200" dirty="0" smtClean="0"/>
              <a:t>компонентів </a:t>
            </a:r>
            <a:r>
              <a:rPr lang="uk-UA" sz="1200" dirty="0"/>
              <a:t>освітньо-професійної програми;</a:t>
            </a:r>
          </a:p>
          <a:p>
            <a:pPr>
              <a:defRPr/>
            </a:pPr>
            <a:r>
              <a:rPr lang="uk-UA" sz="1200" b="1" i="1" dirty="0">
                <a:solidFill>
                  <a:schemeClr val="accent1">
                    <a:lumMod val="75000"/>
                  </a:schemeClr>
                </a:solidFill>
              </a:rPr>
              <a:t>практична зорієнтованість </a:t>
            </a:r>
            <a:r>
              <a:rPr lang="uk-UA" sz="1200" dirty="0"/>
              <a:t>(тренінги, практикуми, різні види практики) </a:t>
            </a:r>
          </a:p>
          <a:p>
            <a:pPr>
              <a:defRPr/>
            </a:pPr>
            <a:r>
              <a:rPr lang="uk-UA" sz="1200" b="1" i="1" dirty="0">
                <a:solidFill>
                  <a:schemeClr val="accent1">
                    <a:lumMod val="75000"/>
                  </a:schemeClr>
                </a:solidFill>
              </a:rPr>
              <a:t>гнучкість вибіркового складника програми </a:t>
            </a:r>
            <a:r>
              <a:rPr lang="uk-UA" sz="1200" dirty="0"/>
              <a:t>– студенти самі обирають дисципліни з наданого переліку відповідно до професійного інтересу</a:t>
            </a: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7574"/>
            <a:ext cx="1992850" cy="79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40030"/>
            <a:ext cx="7571184" cy="8689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000" kern="1200" spc="-75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1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Освітньо-професійна програма</a:t>
            </a:r>
            <a:r>
              <a:rPr lang="uk-UA" sz="21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uk-UA" sz="21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/>
            </a:r>
            <a:br>
              <a:rPr lang="uk-UA" sz="21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r>
              <a:rPr lang="uk-UA" sz="21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“ЕКОНОМІЧНА ТА БІЗНЕС-ОСВІТА”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930" y="987574"/>
            <a:ext cx="5573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uk-UA" sz="1600" b="1" i="1" dirty="0">
                <a:solidFill>
                  <a:srgbClr val="0070C0"/>
                </a:solidFill>
                <a:latin typeface="Arial" charset="0"/>
              </a:rPr>
              <a:t>Галузь знань: </a:t>
            </a:r>
            <a:r>
              <a:rPr lang="uk-UA" sz="1600" dirty="0" smtClean="0"/>
              <a:t>01 «Освіта / педагогіка» </a:t>
            </a:r>
            <a:endParaRPr lang="uk-UA" sz="1600" dirty="0"/>
          </a:p>
          <a:p>
            <a:pPr>
              <a:defRPr/>
            </a:pPr>
            <a:r>
              <a:rPr lang="uk-UA" sz="1600" b="1" i="1" dirty="0">
                <a:solidFill>
                  <a:srgbClr val="0070C0"/>
                </a:solidFill>
                <a:latin typeface="Arial" charset="0"/>
              </a:rPr>
              <a:t>Спеціальність: </a:t>
            </a:r>
            <a:r>
              <a:rPr lang="uk-UA" sz="1600" dirty="0" smtClean="0"/>
              <a:t>015 «Професійна освіта (Економіка)» </a:t>
            </a:r>
            <a:endParaRPr lang="uk-UA" sz="1600" dirty="0"/>
          </a:p>
          <a:p>
            <a:pPr>
              <a:defRPr/>
            </a:pPr>
            <a:r>
              <a:rPr lang="uk-UA" sz="1600" b="1" i="1" dirty="0">
                <a:solidFill>
                  <a:srgbClr val="0070C0"/>
                </a:solidFill>
                <a:latin typeface="Arial" charset="0"/>
              </a:rPr>
              <a:t>Освітня кваліфікація: </a:t>
            </a:r>
            <a:r>
              <a:rPr lang="uk-UA" sz="1600" dirty="0"/>
              <a:t>бакалавр з </a:t>
            </a:r>
            <a:r>
              <a:rPr lang="uk-UA" sz="1600" dirty="0" smtClean="0"/>
              <a:t>професійної освіти</a:t>
            </a:r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2929" y="1779662"/>
            <a:ext cx="7805493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Мета освітньої програми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2929" y="2787774"/>
            <a:ext cx="7805493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Майбутні </a:t>
            </a:r>
            <a:r>
              <a:rPr lang="uk-UA" b="1" dirty="0" smtClean="0">
                <a:solidFill>
                  <a:schemeClr val="bg1"/>
                </a:solidFill>
              </a:rPr>
              <a:t>професії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929" y="3795886"/>
            <a:ext cx="7805493" cy="285750"/>
          </a:xfrm>
          <a:prstGeom prst="rect">
            <a:avLst/>
          </a:prstGeom>
          <a:solidFill>
            <a:srgbClr val="0070C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Конкурентні переваги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929" y="2067694"/>
            <a:ext cx="780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50"/>
              </a:spcBef>
            </a:pPr>
            <a:r>
              <a:rPr lang="uk-UA" sz="1200" dirty="0"/>
              <a:t>Формування та розвиток загальних і професійних компетентностей в галузі освіти та економіки, необхідних для здійснення викладацької та тренерської діяльності у закладах освіти, центрах освітніх послуг і бізнес-освіти.</a:t>
            </a:r>
            <a:endParaRPr lang="uk-UA" sz="1200" i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929" y="3075806"/>
            <a:ext cx="780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uk-UA" sz="1200" dirty="0"/>
              <a:t>Викладач, бізнес-тренер, консультант, методист, </a:t>
            </a:r>
            <a:r>
              <a:rPr lang="uk-UA" sz="1200" dirty="0" err="1"/>
              <a:t>коуч</a:t>
            </a:r>
            <a:r>
              <a:rPr lang="uk-UA" sz="1200" dirty="0"/>
              <a:t>, педагог професійного навчання, педагог-організатор, інструктор, майстер виробничого навчання, економіст, фахівець з розвитку персоналу, торгівельний та рекламний агент, науковий співробітник тощо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438" y="4083918"/>
            <a:ext cx="8203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err="1">
                <a:solidFill>
                  <a:schemeClr val="accent1">
                    <a:lumMod val="75000"/>
                  </a:schemeClr>
                </a:solidFill>
              </a:rPr>
              <a:t>бінарність</a:t>
            </a:r>
            <a:r>
              <a:rPr lang="uk-UA" sz="1200" b="1" i="1" dirty="0">
                <a:solidFill>
                  <a:schemeClr val="accent1">
                    <a:lumMod val="75000"/>
                  </a:schemeClr>
                </a:solidFill>
              </a:rPr>
              <a:t> підготовки</a:t>
            </a:r>
            <a:r>
              <a:rPr lang="uk-UA" sz="1200" dirty="0"/>
              <a:t> (пропорційне представлення у програмі економічних та </a:t>
            </a:r>
            <a:r>
              <a:rPr lang="uk-UA" sz="1200" dirty="0" err="1"/>
              <a:t>психолого-</a:t>
            </a:r>
            <a:r>
              <a:rPr lang="uk-UA" sz="1200" dirty="0"/>
              <a:t> педагогічних дисциплін)</a:t>
            </a:r>
          </a:p>
          <a:p>
            <a:r>
              <a:rPr lang="uk-UA" sz="1200" b="1" i="1" dirty="0">
                <a:solidFill>
                  <a:schemeClr val="accent1">
                    <a:lumMod val="75000"/>
                  </a:schemeClr>
                </a:solidFill>
              </a:rPr>
              <a:t>практична зорієнтованість</a:t>
            </a:r>
            <a:r>
              <a:rPr lang="uk-UA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200" dirty="0"/>
              <a:t>(тренінги, практикуми, наскрізна практика)</a:t>
            </a:r>
            <a:r>
              <a:rPr lang="uk-UA" sz="1400" dirty="0"/>
              <a:t> </a:t>
            </a:r>
          </a:p>
          <a:p>
            <a:r>
              <a:rPr lang="uk-UA" sz="1200" b="1" i="1" dirty="0">
                <a:solidFill>
                  <a:schemeClr val="accent1">
                    <a:lumMod val="75000"/>
                  </a:schemeClr>
                </a:solidFill>
              </a:rPr>
              <a:t>сертифіковані пакети вибіркових дисциплін </a:t>
            </a:r>
            <a:r>
              <a:rPr lang="uk-UA" sz="1200" dirty="0"/>
              <a:t>(управління персоналом, практична психологія)</a:t>
            </a:r>
            <a:endParaRPr lang="uk-UA" sz="1200" dirty="0">
              <a:latin typeface="Arial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21" y="301807"/>
            <a:ext cx="1757363" cy="146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8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0050"/>
            <a:ext cx="8507288" cy="742950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solidFill>
                  <a:srgbClr val="0070C0"/>
                </a:solidFill>
              </a:rPr>
              <a:t>Школа майбутнього </a:t>
            </a:r>
            <a:r>
              <a:rPr lang="uk-UA" sz="3200" dirty="0" smtClean="0">
                <a:solidFill>
                  <a:srgbClr val="0070C0"/>
                </a:solidFill>
              </a:rPr>
              <a:t>психолога та </a:t>
            </a:r>
            <a:r>
              <a:rPr lang="uk-UA" sz="3200" dirty="0">
                <a:solidFill>
                  <a:srgbClr val="0070C0"/>
                </a:solidFill>
              </a:rPr>
              <a:t>бізнес-тренера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200150"/>
            <a:ext cx="7787208" cy="3600450"/>
          </a:xfrm>
        </p:spPr>
        <p:txBody>
          <a:bodyPr>
            <a:normAutofit/>
          </a:bodyPr>
          <a:lstStyle/>
          <a:p>
            <a:r>
              <a:rPr lang="uk-UA" dirty="0" smtClean="0"/>
              <a:t>Для </a:t>
            </a:r>
            <a:r>
              <a:rPr lang="uk-UA" dirty="0"/>
              <a:t>старшокласників, учнів закладів професійної (професійно-технічної) освіти та студентів коледжів </a:t>
            </a:r>
            <a:endParaRPr lang="uk-UA" dirty="0" smtClean="0"/>
          </a:p>
          <a:p>
            <a:r>
              <a:rPr lang="uk-UA" dirty="0" smtClean="0"/>
              <a:t>Лише практичні та тренінгові знання від практикуючих психологів та бізнес-тренерів</a:t>
            </a:r>
          </a:p>
          <a:p>
            <a:r>
              <a:rPr lang="uk-UA" dirty="0" smtClean="0"/>
              <a:t>Безкоштовно</a:t>
            </a:r>
          </a:p>
          <a:p>
            <a:r>
              <a:rPr lang="uk-UA" dirty="0" smtClean="0"/>
              <a:t>Сертифікат від </a:t>
            </a:r>
            <a:r>
              <a:rPr lang="uk-UA" dirty="0" smtClean="0"/>
              <a:t>КНЕУ</a:t>
            </a:r>
            <a:endParaRPr lang="uk-UA" dirty="0" smtClean="0"/>
          </a:p>
        </p:txBody>
      </p:sp>
      <p:sp>
        <p:nvSpPr>
          <p:cNvPr id="8" name="AutoShape 2" descr="Результат пошуку зображень за запитом &quot;абитуриен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61097"/>
            <a:ext cx="4674192" cy="215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53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631914"/>
              </p:ext>
            </p:extLst>
          </p:nvPr>
        </p:nvGraphicFramePr>
        <p:xfrm>
          <a:off x="453633" y="650939"/>
          <a:ext cx="7618721" cy="351976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48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5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744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Дата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Практичні заняття </a:t>
                      </a:r>
                      <a:endParaRPr lang="uk-UA" sz="1400" dirty="0" smtClean="0">
                        <a:effectLst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(</a:t>
                      </a:r>
                      <a:r>
                        <a:rPr lang="uk-UA" sz="1400" dirty="0">
                          <a:effectLst/>
                        </a:rPr>
                        <a:t>50 хв</a:t>
                      </a:r>
                      <a:r>
                        <a:rPr lang="uk-UA" sz="1400" dirty="0" smtClean="0">
                          <a:effectLst/>
                        </a:rPr>
                        <a:t>.)</a:t>
                      </a:r>
                      <a:endParaRPr lang="ru-RU" sz="1400" dirty="0">
                        <a:effectLst/>
                      </a:endParaRPr>
                    </a:p>
                  </a:txBody>
                  <a:tcPr marL="36179" marR="3617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Практичні та тренінгові </a:t>
                      </a:r>
                      <a:r>
                        <a:rPr lang="uk-UA" sz="1400" dirty="0" smtClean="0">
                          <a:effectLst/>
                        </a:rPr>
                        <a:t>заняття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(50хв</a:t>
                      </a:r>
                      <a:r>
                        <a:rPr lang="uk-UA" sz="1400" dirty="0" smtClean="0">
                          <a:effectLst/>
                        </a:rPr>
                        <a:t>.)</a:t>
                      </a: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</a:t>
                      </a: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</a:t>
                      </a: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solidFill>
                          <a:srgbClr val="1A1A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9" marR="66569" marT="0" marB="0"/>
                </a:tc>
                <a:tc>
                  <a:txBody>
                    <a:bodyPr/>
                    <a:lstStyle/>
                    <a:p>
                      <a:pPr marL="1440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Психологія: міфи і реальність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tc>
                  <a:txBody>
                    <a:bodyPr/>
                    <a:lstStyle/>
                    <a:p>
                      <a:pPr marL="14400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Бізнес-тренерство</a:t>
                      </a:r>
                      <a:r>
                        <a:rPr lang="uk-UA" sz="1400" dirty="0">
                          <a:effectLst/>
                        </a:rPr>
                        <a:t> як шлях до професійного успіху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</a:t>
                      </a: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solidFill>
                          <a:srgbClr val="1A1A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9" marR="6656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Основні напрями діяльності психолога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Мозок і психіка людини </a:t>
                      </a:r>
                      <a:endParaRPr lang="ru-RU" sz="1400" dirty="0">
                        <a:effectLst/>
                      </a:endParaRPr>
                    </a:p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</a:t>
                      </a: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solidFill>
                          <a:srgbClr val="1A1A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9" marR="6656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Акцентуйовані</a:t>
                      </a:r>
                      <a:r>
                        <a:rPr lang="uk-UA" sz="1400" dirty="0">
                          <a:effectLst/>
                        </a:rPr>
                        <a:t> особистості: хто це?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Розвиток креативності та критичного мислення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</a:t>
                      </a: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</a:t>
                      </a: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solidFill>
                          <a:srgbClr val="1A1A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9" marR="6656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Талант і здібності людини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Мотивація: розвиток та закріплення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04.</a:t>
                      </a: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.2021</a:t>
                      </a:r>
                      <a:endParaRPr lang="uk-UA" sz="1400" dirty="0">
                        <a:solidFill>
                          <a:srgbClr val="1A1A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9" marR="6656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Конфлікти в юнацькому віці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Мистецтво прийняття рішень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</a:t>
                      </a: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.2021</a:t>
                      </a:r>
                      <a:endParaRPr lang="uk-UA" sz="1400" dirty="0">
                        <a:solidFill>
                          <a:srgbClr val="1A1A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9" marR="6656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Прості правила </a:t>
                      </a:r>
                      <a:r>
                        <a:rPr lang="uk-UA" sz="1400" dirty="0" err="1">
                          <a:effectLst/>
                        </a:rPr>
                        <a:t>самопрезентації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Маніпуляції та протидія їм у повсякденному житті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.2021</a:t>
                      </a:r>
                      <a:endParaRPr lang="uk-UA" sz="1400" dirty="0">
                        <a:solidFill>
                          <a:srgbClr val="1A1A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9" marR="6656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Критичні життєві ситуації 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 поведінка в умовах кризи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Ораторська майстерність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116">
                <a:tc>
                  <a:txBody>
                    <a:bodyPr/>
                    <a:lstStyle/>
                    <a:p>
                      <a:pPr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25.0</a:t>
                      </a:r>
                      <a:r>
                        <a:rPr lang="en-US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uk-UA" sz="1400" b="1" dirty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.2021</a:t>
                      </a:r>
                      <a:endParaRPr lang="uk-UA" sz="1400" dirty="0">
                        <a:solidFill>
                          <a:srgbClr val="1A1A1A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69" marR="6656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Перша психологічна допомога 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«</a:t>
                      </a:r>
                      <a:r>
                        <a:rPr lang="uk-UA" sz="1400" dirty="0" err="1">
                          <a:effectLst/>
                        </a:rPr>
                        <a:t>Тeam-building</a:t>
                      </a:r>
                      <a:r>
                        <a:rPr lang="uk-UA" sz="1400" dirty="0">
                          <a:effectLst/>
                        </a:rPr>
                        <a:t>» (</a:t>
                      </a:r>
                      <a:r>
                        <a:rPr lang="uk-UA" sz="1400" dirty="0" err="1">
                          <a:effectLst/>
                        </a:rPr>
                        <a:t>Командоутворення</a:t>
                      </a:r>
                      <a:r>
                        <a:rPr lang="uk-UA" sz="1400" dirty="0">
                          <a:effectLst/>
                        </a:rPr>
                        <a:t>)</a:t>
                      </a:r>
                      <a:endParaRPr lang="ru-RU" sz="1400" dirty="0">
                        <a:solidFill>
                          <a:srgbClr val="19191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79" marR="36179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Объект 4"/>
          <p:cNvSpPr txBox="1">
            <a:spLocks/>
          </p:cNvSpPr>
          <p:nvPr/>
        </p:nvSpPr>
        <p:spPr>
          <a:xfrm>
            <a:off x="467546" y="123478"/>
            <a:ext cx="7590897" cy="504056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>
                <a:solidFill>
                  <a:srgbClr val="002060"/>
                </a:solidFill>
              </a:rPr>
              <a:t>План роботи Школи майбутнього психолога та бізнес-тренера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443167" y="4279404"/>
            <a:ext cx="7571184" cy="864096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 триватимуть у період 04.02.2021 – 25.03.2021, щочетверга з 16:00 до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18:00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м. Київ,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пр-т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Перемоги, 54/1 (метро «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Шулявська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1-й корпус (головний) КНЕУ,  305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14294" indent="0" algn="ctr">
              <a:buNone/>
            </a:pP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завершення карантину заняття </a:t>
            </a:r>
            <a:r>
              <a:rPr lang="uk-UA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ШМПтаБТ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 </a:t>
            </a:r>
            <a:r>
              <a:rPr lang="uk-UA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47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 кафедри педагогіки  та психології: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77820"/>
            <a:ext cx="1656182" cy="16356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бъект 4"/>
          <p:cNvSpPr txBox="1">
            <a:spLocks/>
          </p:cNvSpPr>
          <p:nvPr/>
        </p:nvSpPr>
        <p:spPr>
          <a:xfrm>
            <a:off x="539553" y="1275606"/>
            <a:ext cx="5544616" cy="100811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ct val="0"/>
              </a:spcBef>
              <a:buNone/>
            </a:pP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Тел.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+38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044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371 6105</a:t>
            </a:r>
          </a:p>
          <a:p>
            <a:pPr marL="114300" indent="0">
              <a:spcBef>
                <a:spcPct val="0"/>
              </a:spcBef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E-mail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400" dirty="0">
                <a:solidFill>
                  <a:srgbClr val="0070C0"/>
                </a:solidFill>
              </a:rPr>
              <a:t>kpp@kneu.edu.ua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573786" y="2844366"/>
            <a:ext cx="5870423" cy="200598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4" indent="0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до Школи  юного психолога та бізнес-тренера за вказаним qr-кодом </a:t>
            </a:r>
            <a:b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у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elegram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https://t.me/joinchat/FFwNzBen5OJNvbJuhY06bA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80" y="1105371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9680" y="1200105"/>
            <a:ext cx="373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u="sng" dirty="0" smtClean="0">
                <a:hlinkClick r:id="rId7"/>
              </a:rPr>
              <a:t>Кафедра педагогіки та психології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91292" y="1594996"/>
            <a:ext cx="221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8"/>
              </a:rPr>
              <a:t>Психологія в КНЕУ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93223" y="2016638"/>
            <a:ext cx="342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9"/>
              </a:rPr>
              <a:t>Економічна педагогіка в КНЕУ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796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Воздушный поток">
      <a:dk1>
        <a:sysClr val="windowText" lastClr="585858"/>
      </a:dk1>
      <a:lt1>
        <a:sysClr val="window" lastClr="FCFCFC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585858"/>
    </a:dk1>
    <a:lt1>
      <a:sysClr val="window" lastClr="FCFCFC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585858"/>
    </a:dk1>
    <a:lt1>
      <a:sysClr val="window" lastClr="FCFCFC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585858"/>
    </a:dk1>
    <a:lt1>
      <a:sysClr val="window" lastClr="FCFCFC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585858"/>
    </a:dk1>
    <a:lt1>
      <a:sysClr val="window" lastClr="FCFCFC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527</Words>
  <Application>Microsoft Office PowerPoint</Application>
  <PresentationFormat>Экран (16:9)</PresentationFormat>
  <Paragraphs>78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Ясность</vt:lpstr>
      <vt:lpstr>Кафедра педагогіки та психології</vt:lpstr>
      <vt:lpstr>Презентация PowerPoint</vt:lpstr>
      <vt:lpstr>Презентация PowerPoint</vt:lpstr>
      <vt:lpstr>Презентация PowerPoint</vt:lpstr>
      <vt:lpstr>Школа майбутнього психолога та бізнес-тренера</vt:lpstr>
      <vt:lpstr>  </vt:lpstr>
      <vt:lpstr>Контакти кафедри педагогіки  та психології: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юного психолога  та бізнес-тренера</dc:title>
  <dc:creator>Марина</dc:creator>
  <cp:lastModifiedBy>Марина</cp:lastModifiedBy>
  <cp:revision>156</cp:revision>
  <dcterms:created xsi:type="dcterms:W3CDTF">2019-10-25T20:04:07Z</dcterms:created>
  <dcterms:modified xsi:type="dcterms:W3CDTF">2021-02-09T19:17:23Z</dcterms:modified>
</cp:coreProperties>
</file>